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7" r:id="rId10"/>
    <p:sldId id="264" r:id="rId11"/>
    <p:sldId id="265" r:id="rId12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odnadpis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cs-CZ" smtClean="0"/>
              <a:t>Klepnutím lze upravit styl předlohy podnadpisů.</a:t>
            </a:r>
            <a:endParaRPr kumimoji="0" lang="en-US"/>
          </a:p>
        </p:txBody>
      </p:sp>
      <p:sp>
        <p:nvSpPr>
          <p:cNvPr id="28" name="Nadpis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 anchor="b" anchorCtr="0"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cxnSp>
        <p:nvCxnSpPr>
          <p:cNvPr id="8" name="Přímá spojovací čára 7"/>
          <p:cNvCxnSpPr/>
          <p:nvPr/>
        </p:nvCxnSpPr>
        <p:spPr>
          <a:xfrm>
            <a:off x="1463626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Přímá spojovací čára 12"/>
          <p:cNvCxnSpPr/>
          <p:nvPr/>
        </p:nvCxnSpPr>
        <p:spPr>
          <a:xfrm>
            <a:off x="4708574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Elipsa 13"/>
          <p:cNvSpPr/>
          <p:nvPr/>
        </p:nvSpPr>
        <p:spPr>
          <a:xfrm>
            <a:off x="4540348" y="3526302"/>
            <a:ext cx="45720" cy="45720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5" name="Zástupný symbol pro datum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16" name="Zástupný symbol pro číslo snímku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  <p:sp>
        <p:nvSpPr>
          <p:cNvPr id="17" name="Zástupný symbol pro zápatí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cs-CZ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Zástupný symbol pro obsah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14" name="Zástupný symbol pro datum 13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15" name="Zástupný symbol pro číslo snímku 1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>
            <a:lvl1pPr algn="ctr">
              <a:defRPr/>
            </a:lvl1pPr>
          </a:lstStyle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  <p:sp>
        <p:nvSpPr>
          <p:cNvPr id="16" name="Zástupný symbol pro zápatí 15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17" name="Nadpis 16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 anchor="t"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cxnSp>
        <p:nvCxnSpPr>
          <p:cNvPr id="7" name="Přímá spojovací čára 6"/>
          <p:cNvCxnSpPr/>
          <p:nvPr/>
        </p:nvCxnSpPr>
        <p:spPr>
          <a:xfrm>
            <a:off x="685800" y="4916992"/>
            <a:ext cx="7924800" cy="4301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11" name="Zástupný symbol pro obsah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13" name="Zástupný symbol pro obsah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32" name="Zástupný symbol pro obsah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34" name="Zástupný symbol pro obsah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12" name="Zástupný symbol pro text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cxnSp>
        <p:nvCxnSpPr>
          <p:cNvPr id="10" name="Přímá spojovací čára 9"/>
          <p:cNvCxnSpPr/>
          <p:nvPr/>
        </p:nvCxnSpPr>
        <p:spPr>
          <a:xfrm>
            <a:off x="562945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Přímá spojovací čára 16"/>
          <p:cNvCxnSpPr/>
          <p:nvPr/>
        </p:nvCxnSpPr>
        <p:spPr>
          <a:xfrm>
            <a:off x="4754880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Zástupný symbol pro obsah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 tIns="45720" bIns="45720"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31" name="Nadpis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8" name="Zástupný symbol pro datum 7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  <p:sp>
        <p:nvSpPr>
          <p:cNvPr id="10" name="Zástupný symbol pro zápatí 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cs-CZ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r>
              <a:rPr kumimoji="0" lang="cs-CZ" dirty="0" smtClean="0"/>
              <a:t>Klepnutím na ikonu přidáte obrázek.</a:t>
            </a:r>
            <a:endParaRPr kumimoji="0" lang="en-US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8" name="Zástupný symbol pro datum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  <p:sp>
        <p:nvSpPr>
          <p:cNvPr id="10" name="Zástupný symbol pro zápatí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cs-CZ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Zástupný symbol pro text 8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  <a:p>
            <a:pPr lvl="1" eaLnBrk="1" latinLnBrk="0" hangingPunct="1"/>
            <a:r>
              <a:rPr kumimoji="0" lang="cs-CZ" smtClean="0"/>
              <a:t>Druhá úroveň</a:t>
            </a:r>
          </a:p>
          <a:p>
            <a:pPr lvl="2" eaLnBrk="1" latinLnBrk="0" hangingPunct="1"/>
            <a:r>
              <a:rPr kumimoji="0" lang="cs-CZ" smtClean="0"/>
              <a:t>Třetí úroveň</a:t>
            </a:r>
          </a:p>
          <a:p>
            <a:pPr lvl="3" eaLnBrk="1" latinLnBrk="0" hangingPunct="1"/>
            <a:r>
              <a:rPr kumimoji="0" lang="cs-CZ" smtClean="0"/>
              <a:t>Čtvrtá úroveň</a:t>
            </a:r>
          </a:p>
          <a:p>
            <a:pPr lvl="4" eaLnBrk="1" latinLnBrk="0" hangingPunct="1"/>
            <a:r>
              <a:rPr kumimoji="0" lang="cs-CZ" smtClean="0"/>
              <a:t>Pátá úroveň</a:t>
            </a:r>
            <a:endParaRPr kumimoji="0" lang="en-US"/>
          </a:p>
        </p:txBody>
      </p:sp>
      <p:sp>
        <p:nvSpPr>
          <p:cNvPr id="24" name="Zástupný symbol pro datum 23"/>
          <p:cNvSpPr>
            <a:spLocks noGrp="1"/>
          </p:cNvSpPr>
          <p:nvPr>
            <p:ph type="dt" sz="half" idx="2"/>
          </p:nvPr>
        </p:nvSpPr>
        <p:spPr>
          <a:xfrm>
            <a:off x="5791200" y="6203667"/>
            <a:ext cx="2590800" cy="384048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B4F32FA5-D09C-4788-942D-BEDAA6F23583}" type="datetimeFigureOut">
              <a:rPr lang="cs-CZ" smtClean="0"/>
              <a:pPr/>
              <a:t>21.5.2015</a:t>
            </a:fld>
            <a:endParaRPr lang="cs-CZ" dirty="0"/>
          </a:p>
        </p:txBody>
      </p:sp>
      <p:sp>
        <p:nvSpPr>
          <p:cNvPr id="10" name="Zástupný symbol pro zápatí 9"/>
          <p:cNvSpPr>
            <a:spLocks noGrp="1"/>
          </p:cNvSpPr>
          <p:nvPr>
            <p:ph type="ftr" sz="quarter" idx="3"/>
          </p:nvPr>
        </p:nvSpPr>
        <p:spPr>
          <a:xfrm>
            <a:off x="2133600" y="6203667"/>
            <a:ext cx="358140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cs-CZ" dirty="0"/>
          </a:p>
        </p:txBody>
      </p:sp>
      <p:sp>
        <p:nvSpPr>
          <p:cNvPr id="22" name="Zástupný symbol pro číslo snímku 21"/>
          <p:cNvSpPr>
            <a:spLocks noGrp="1"/>
          </p:cNvSpPr>
          <p:nvPr>
            <p:ph type="sldNum" sz="quarter" idx="4"/>
          </p:nvPr>
        </p:nvSpPr>
        <p:spPr>
          <a:xfrm>
            <a:off x="8410575" y="6181531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fld id="{9AE4646B-0EC2-4877-9A03-EC97FE698BA2}" type="slidenum">
              <a:rPr lang="cs-CZ" smtClean="0"/>
              <a:pPr/>
              <a:t>‹#›</a:t>
            </a:fld>
            <a:endParaRPr lang="cs-CZ" dirty="0"/>
          </a:p>
        </p:txBody>
      </p:sp>
      <p:sp>
        <p:nvSpPr>
          <p:cNvPr id="5" name="Zástupný symbol pro nadpis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rtl="0" eaLnBrk="1" latinLnBrk="0" hangingPunct="1">
        <a:spcBef>
          <a:spcPct val="0"/>
        </a:spcBef>
        <a:buNone/>
        <a:defRPr kumimoji="0" lang="en-US" sz="4200" b="0" kern="1200" spc="-100" baseline="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2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/>
        <a:buChar char="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5840" indent="-228600" algn="l" rtl="0" eaLnBrk="1" latinLnBrk="0" hangingPunct="1">
        <a:spcBef>
          <a:spcPts val="300"/>
        </a:spcBef>
        <a:buClr>
          <a:schemeClr val="accent2">
            <a:shade val="50000"/>
          </a:schemeClr>
        </a:buClr>
        <a:buSzPct val="85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>
                <a:solidFill>
                  <a:schemeClr val="bg1"/>
                </a:solidFill>
              </a:rPr>
              <a:t>Proč a jak bych měl číst Bibli?</a:t>
            </a:r>
            <a:endParaRPr lang="cs-CZ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cs-CZ" sz="2000" dirty="0" smtClean="0">
                <a:solidFill>
                  <a:schemeClr val="bg1"/>
                </a:solidFill>
              </a:rPr>
              <a:t>Dobré podmínky jsou důležité pro jakýkoli způsob komunikace.</a:t>
            </a:r>
          </a:p>
          <a:p>
            <a:r>
              <a:rPr lang="cs-CZ" sz="2000" dirty="0" smtClean="0">
                <a:solidFill>
                  <a:schemeClr val="bg1"/>
                </a:solidFill>
              </a:rPr>
              <a:t>Jsou různé způsoby, jak dosáhnout ideálních podmínek, abychom slyšeli, jak k nám Bůh skrze Bibli mluví.</a:t>
            </a:r>
          </a:p>
          <a:p>
            <a:r>
              <a:rPr lang="cs-CZ" sz="2000" dirty="0" smtClean="0">
                <a:solidFill>
                  <a:schemeClr val="bg1"/>
                </a:solidFill>
              </a:rPr>
              <a:t>Vyberte si místo, kde se cítíte dobře a kde vás nic nebude rušit a rozptylovat. (Mk 1,35)</a:t>
            </a:r>
          </a:p>
          <a:p>
            <a:r>
              <a:rPr lang="cs-CZ" sz="2000" dirty="0" smtClean="0">
                <a:solidFill>
                  <a:schemeClr val="bg1"/>
                </a:solidFill>
              </a:rPr>
              <a:t>Začněte modlitbou: poproste Boha, ať k vám mluví skrze to, co budete číst. </a:t>
            </a:r>
          </a:p>
          <a:p>
            <a:r>
              <a:rPr lang="cs-CZ" sz="2000" dirty="0" smtClean="0">
                <a:solidFill>
                  <a:schemeClr val="bg1"/>
                </a:solidFill>
              </a:rPr>
              <a:t>Snažte se nevypnout a dejte svým myšlenkám zelenou – poproste Boha, aby vám v tom pomohl.</a:t>
            </a:r>
          </a:p>
          <a:p>
            <a:r>
              <a:rPr lang="cs-CZ" sz="2000" dirty="0" smtClean="0">
                <a:solidFill>
                  <a:schemeClr val="bg1"/>
                </a:solidFill>
              </a:rPr>
              <a:t>Pokládejte si tři otázky: Co se tu píše? Co to znamená? Co si z toho můžu vzít?</a:t>
            </a:r>
          </a:p>
          <a:p>
            <a:r>
              <a:rPr lang="cs-CZ" sz="2000" dirty="0" smtClean="0">
                <a:solidFill>
                  <a:schemeClr val="bg1"/>
                </a:solidFill>
              </a:rPr>
              <a:t>To, co jste si přečetli a naučili se, hned uplatněte v životě. (Mt 7,24)</a:t>
            </a:r>
          </a:p>
          <a:p>
            <a:r>
              <a:rPr lang="cs-CZ" sz="2000" dirty="0" smtClean="0">
                <a:solidFill>
                  <a:schemeClr val="bg1"/>
                </a:solidFill>
              </a:rPr>
              <a:t>Čtěte si Bibli, učte se z ní, ale hlavně si ji užívejte.</a:t>
            </a: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cs-CZ" dirty="0" smtClean="0">
                <a:solidFill>
                  <a:schemeClr val="bg1"/>
                </a:solidFill>
              </a:rPr>
              <a:t>3. Jak skrze Bibli slyšíme mluvit Boha?</a:t>
            </a:r>
            <a:endParaRPr lang="cs-CZ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>
                <a:solidFill>
                  <a:schemeClr val="bg1"/>
                </a:solidFill>
              </a:rPr>
              <a:t>Bible je hlavní způsob, kterým s námi Bůh komunikuje.</a:t>
            </a:r>
          </a:p>
          <a:p>
            <a:r>
              <a:rPr lang="cs-CZ" dirty="0" smtClean="0">
                <a:solidFill>
                  <a:schemeClr val="bg1"/>
                </a:solidFill>
              </a:rPr>
              <a:t>Je trochu jako návod k životu, ale neomezuje naši svobodu; naopak ji posiluje.</a:t>
            </a:r>
          </a:p>
          <a:p>
            <a:r>
              <a:rPr lang="cs-CZ" dirty="0" smtClean="0">
                <a:solidFill>
                  <a:schemeClr val="bg1"/>
                </a:solidFill>
              </a:rPr>
              <a:t>Díky Bibli se může náš vztah s Bohem prohlubovat.</a:t>
            </a:r>
          </a:p>
          <a:p>
            <a:r>
              <a:rPr lang="cs-CZ" dirty="0" smtClean="0">
                <a:solidFill>
                  <a:schemeClr val="bg1"/>
                </a:solidFill>
              </a:rPr>
              <a:t>Zkuste si někdy v tomto týdnu z Bible něco přečíst a uvidíte, co vám skrze to Bůh řekne.</a:t>
            </a:r>
            <a:endParaRPr lang="cs-CZ" dirty="0">
              <a:solidFill>
                <a:schemeClr val="bg1"/>
              </a:solidFill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>
                <a:solidFill>
                  <a:schemeClr val="bg1"/>
                </a:solidFill>
              </a:rPr>
              <a:t>Závěr</a:t>
            </a:r>
            <a:endParaRPr lang="cs-CZ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sz="1400" dirty="0" smtClean="0">
                <a:solidFill>
                  <a:schemeClr val="bg1"/>
                </a:solidFill>
              </a:rPr>
              <a:t>Na počátku stvořil Bůh nebe a zemi.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Bůh pomáhá těm, kdo se snaží.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Kdo lže, ten krade.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Nepokradeš. 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Všechno má svůj čas.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Všichni pod sluncem jsou si rovni.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Otče, odpusť jim, </a:t>
            </a:r>
            <a:r>
              <a:rPr lang="cs-CZ" sz="1400" smtClean="0">
                <a:solidFill>
                  <a:schemeClr val="bg1"/>
                </a:solidFill>
              </a:rPr>
              <a:t>vždyť nevědí, </a:t>
            </a:r>
            <a:r>
              <a:rPr lang="cs-CZ" sz="1400" dirty="0" smtClean="0">
                <a:solidFill>
                  <a:schemeClr val="bg1"/>
                </a:solidFill>
              </a:rPr>
              <a:t>co činí.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Kéž nás Pán učiní vděčnými za to, co dostaneme.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Peníze jsou kořenem všeho zla.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Peklo neběsní tolik jako žena v opovržení.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Nesuďte, abyste nebyli souzeni.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On po tobě kamenem, ty po něm chlebem.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Zakládejte si na tom, že budete žít pokojně. 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Kdo nepracuje, ať nejí.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Boží mlýny melou pomalu, ale jistě.</a:t>
            </a:r>
          </a:p>
          <a:p>
            <a:r>
              <a:rPr lang="cs-CZ" sz="1400" dirty="0" smtClean="0">
                <a:solidFill>
                  <a:schemeClr val="bg1"/>
                </a:solidFill>
              </a:rPr>
              <a:t>Neklamte se, Bohu se nikdo nebude posmívat.</a:t>
            </a:r>
          </a:p>
          <a:p>
            <a:pPr>
              <a:buNone/>
            </a:pPr>
            <a:endParaRPr lang="cs-CZ" sz="1600" dirty="0" smtClean="0"/>
          </a:p>
          <a:p>
            <a:pPr>
              <a:buNone/>
            </a:pPr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cs-CZ" sz="3600" dirty="0" smtClean="0">
                <a:solidFill>
                  <a:schemeClr val="bg1"/>
                </a:solidFill>
              </a:rPr>
              <a:t>Je to v Bibli?</a:t>
            </a:r>
            <a:endParaRPr lang="cs-CZ" sz="36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cs-CZ" sz="2800" dirty="0" smtClean="0">
                <a:solidFill>
                  <a:schemeClr val="bg1"/>
                </a:solidFill>
              </a:rPr>
              <a:t>Na počátku stvořil Bůh nebe a zemi. ANO (Gn 1,1)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Bůh pomáhá těm, kdo se snaží. NE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Kdo </a:t>
            </a:r>
            <a:r>
              <a:rPr lang="cs-CZ" sz="2800" dirty="0" smtClean="0">
                <a:solidFill>
                  <a:schemeClr val="bg1"/>
                </a:solidFill>
              </a:rPr>
              <a:t>lže, </a:t>
            </a:r>
            <a:r>
              <a:rPr lang="cs-CZ" sz="2800" dirty="0" smtClean="0">
                <a:solidFill>
                  <a:schemeClr val="bg1"/>
                </a:solidFill>
              </a:rPr>
              <a:t>ten krade. NE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Nepokradeš. ANO (Ex 20,15)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Všechno má svůj čas. ANO (Kaz 3,1)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Všichni pod sluncem jsou si rovni. NE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Otče, odpusť jim, vždyť nevědí co činí. ANO (Lk 23,34)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Kéž nás Pán učiní vděčnými za to, co dostaneme</a:t>
            </a:r>
            <a:r>
              <a:rPr lang="cs-CZ" sz="2800" dirty="0" smtClean="0">
                <a:solidFill>
                  <a:schemeClr val="bg1"/>
                </a:solidFill>
              </a:rPr>
              <a:t>. NE</a:t>
            </a:r>
            <a:endParaRPr lang="cs-CZ" sz="2800" dirty="0" smtClean="0">
              <a:solidFill>
                <a:schemeClr val="bg1"/>
              </a:solidFill>
            </a:endParaRPr>
          </a:p>
          <a:p>
            <a:r>
              <a:rPr lang="cs-CZ" sz="2800" dirty="0" smtClean="0">
                <a:solidFill>
                  <a:schemeClr val="bg1"/>
                </a:solidFill>
              </a:rPr>
              <a:t>Peníze jsou kořenem všeho zla. NE (ale „láska k penězům“ je popsána jako „kořen všeho zla“, 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1 Tim 6,10)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Peklo neběsní tolik jako žena v opovržení. NE (Shakespeare)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Nesuďte, abyste nebyli souzeni. ANO (Mt 7,1)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On po tobě kamenem, ty po něm chlebem. NE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Zakládejte si na tom, že budete žít pokojně. ANO (1 Sol 4,11)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Kdo nepracuje, ať nejí. NE (na rozdíl od „Jestliže někdo nechce pracovat, ať také nejí.“ 2 Sol 3,11)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Boží mlýny melou pomalu, ale jistě. NE</a:t>
            </a:r>
          </a:p>
          <a:p>
            <a:r>
              <a:rPr lang="cs-CZ" sz="2800" dirty="0" smtClean="0">
                <a:solidFill>
                  <a:schemeClr val="bg1"/>
                </a:solidFill>
              </a:rPr>
              <a:t>Neklamte se, Bohu se nikdo nebude posmívat. ANO (Gal 6,7)</a:t>
            </a:r>
          </a:p>
          <a:p>
            <a:pPr>
              <a:buNone/>
            </a:pPr>
            <a:endParaRPr lang="cs-CZ" sz="3200" dirty="0" smtClean="0"/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sz="4400" dirty="0" smtClean="0">
                <a:solidFill>
                  <a:schemeClr val="bg1"/>
                </a:solidFill>
              </a:rPr>
              <a:t>Je to v Bibli?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>
                <a:solidFill>
                  <a:schemeClr val="bg1"/>
                </a:solidFill>
              </a:rPr>
              <a:t>Bible je především kniha plná příběhů. Předně je to příběh Boží lásky ke světu a lidem, kteří v něm žijí.</a:t>
            </a:r>
          </a:p>
          <a:p>
            <a:r>
              <a:rPr lang="cs-CZ" dirty="0" smtClean="0">
                <a:solidFill>
                  <a:schemeClr val="bg1"/>
                </a:solidFill>
              </a:rPr>
              <a:t>Důležité je, že to není obyčejná kniha. Bible je výhradně Boží kniha. Je inspirována Duchem svatým (2 </a:t>
            </a:r>
            <a:r>
              <a:rPr lang="cs-CZ" dirty="0" err="1" smtClean="0">
                <a:solidFill>
                  <a:schemeClr val="bg1"/>
                </a:solidFill>
              </a:rPr>
              <a:t>Tim</a:t>
            </a:r>
            <a:r>
              <a:rPr lang="cs-CZ" dirty="0" smtClean="0">
                <a:solidFill>
                  <a:schemeClr val="bg1"/>
                </a:solidFill>
              </a:rPr>
              <a:t> 3,15-17).</a:t>
            </a:r>
          </a:p>
          <a:p>
            <a:r>
              <a:rPr lang="cs-CZ" dirty="0" smtClean="0">
                <a:solidFill>
                  <a:schemeClr val="bg1"/>
                </a:solidFill>
              </a:rPr>
              <a:t>Bible je základní formou komunikace mezi námi a Bohem.</a:t>
            </a: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>
                <a:solidFill>
                  <a:schemeClr val="bg1"/>
                </a:solidFill>
              </a:rPr>
              <a:t>1. Návod k životu</a:t>
            </a:r>
            <a:endParaRPr lang="cs-CZ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>
                <a:solidFill>
                  <a:schemeClr val="bg1"/>
                </a:solidFill>
              </a:rPr>
              <a:t>Všichni potřebujeme návod, ne všechno jde přirozeně. Bible je jako návod k životu, který nám dal Bůh.</a:t>
            </a:r>
          </a:p>
          <a:p>
            <a:r>
              <a:rPr lang="cs-CZ" dirty="0" smtClean="0">
                <a:solidFill>
                  <a:schemeClr val="bg1"/>
                </a:solidFill>
              </a:rPr>
              <a:t>Protože nás Bůh stvořil, ví, co je pro nás nejlepší a jak můžeme život prožít co nejlépe. Bible nás může opravit, pokud žijeme špatně a ukázat nám, jak žít pro Boha.</a:t>
            </a:r>
            <a:endParaRPr lang="cs-CZ" dirty="0">
              <a:solidFill>
                <a:schemeClr val="bg1"/>
              </a:solidFill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>
                <a:solidFill>
                  <a:schemeClr val="bg1"/>
                </a:solidFill>
              </a:rPr>
              <a:t>1. Návod k životu</a:t>
            </a:r>
            <a:endParaRPr lang="cs-CZ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2400" dirty="0" smtClean="0">
                <a:solidFill>
                  <a:schemeClr val="bg1"/>
                </a:solidFill>
              </a:rPr>
              <a:t>Kdyby byla Bible jen soubor instrukcí, vypadalo by to docela nudně a odpudivě: jako velká hodně tlustá učebnice.</a:t>
            </a:r>
          </a:p>
          <a:p>
            <a:r>
              <a:rPr lang="cs-CZ" sz="2400" dirty="0" smtClean="0">
                <a:solidFill>
                  <a:schemeClr val="bg1"/>
                </a:solidFill>
              </a:rPr>
              <a:t>Psané způsoby komunikace můžou vést k opravdovému vztahu. Bůh k nám mluví a buduje svůj vztah s námi hlavně skrze Bibli. Je jako milostný dopis, SMS a e-mail v </a:t>
            </a:r>
            <a:r>
              <a:rPr lang="cs-CZ" sz="2400" dirty="0" smtClean="0">
                <a:solidFill>
                  <a:schemeClr val="bg1"/>
                </a:solidFill>
              </a:rPr>
              <a:t>jednom</a:t>
            </a:r>
            <a:r>
              <a:rPr lang="cs-CZ" sz="2400" dirty="0" smtClean="0">
                <a:solidFill>
                  <a:schemeClr val="bg1"/>
                </a:solidFill>
              </a:rPr>
              <a:t>.</a:t>
            </a:r>
          </a:p>
          <a:p>
            <a:r>
              <a:rPr lang="cs-CZ" sz="2400" dirty="0" smtClean="0">
                <a:solidFill>
                  <a:schemeClr val="bg1"/>
                </a:solidFill>
              </a:rPr>
              <a:t>Než se staneme křesťany, Bůh k nám skrze Bibli mluví, aby nás přivedl k záchraně skrze víru v Ježíše Krista.</a:t>
            </a:r>
          </a:p>
          <a:p>
            <a:r>
              <a:rPr lang="cs-CZ" sz="2400" dirty="0" smtClean="0">
                <a:solidFill>
                  <a:schemeClr val="bg1"/>
                </a:solidFill>
              </a:rPr>
              <a:t>Když už křesťany jsme,Bůh k nám skrze Bibli mluví, aby nám pomohl budovat s ním vztah.</a:t>
            </a:r>
            <a:endParaRPr lang="cs-CZ" sz="2400" dirty="0">
              <a:solidFill>
                <a:schemeClr val="bg1"/>
              </a:solidFill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>
                <a:solidFill>
                  <a:schemeClr val="bg1"/>
                </a:solidFill>
              </a:rPr>
              <a:t>2. Cesta ke vztahu</a:t>
            </a:r>
            <a:endParaRPr lang="cs-CZ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>
                <a:solidFill>
                  <a:schemeClr val="bg1"/>
                </a:solidFill>
              </a:rPr>
              <a:t>Bibli můžeme přirovnat k návodu k autu.</a:t>
            </a:r>
          </a:p>
          <a:p>
            <a:pPr algn="just"/>
            <a:r>
              <a:rPr lang="cs-CZ" sz="1800" dirty="0" smtClean="0">
                <a:solidFill>
                  <a:schemeClr val="bg1"/>
                </a:solidFill>
              </a:rPr>
              <a:t>Představte si, že jsem k narozeninám dostal zbrusu nové Porsche. Jdu se na něj podívat ven; otevírám dveře a zkoumám, co je v přihrádce. Najednou vidím příručku pro řidiče! Je to nádherná příručka na lesklém papíře a říkám si: „Ta je úžasná!“ Beru si ji domů a začínám si ji procházet. Vytahuju pero a podtrhávám si věci, které zní zajímavě. Ty, které se mi líbí nejvíc, se učím zpaměti a dokonce si kousky vystřihuju a lepím na zrcadlo, abych si je mohl číst při čištění zubů. Tak moc se mi ta příručka líbí! A najednou mě napadá: „Co takhle nějaké části zhudebnit?“ Jdu za kamarádem, aby napsal písničku, a spolu si z manuálu zpíváme. Pak si říkám: „Kdo ví, jestli se ten manuál líbí i ostatním. Že bych se přihlásil ke klubu Porsche? Nebo se spíš naučím německy, abych si ho mohl přečíst v originále.“</a:t>
            </a:r>
          </a:p>
          <a:p>
            <a:r>
              <a:rPr lang="cs-CZ" dirty="0" smtClean="0">
                <a:solidFill>
                  <a:schemeClr val="bg1"/>
                </a:solidFill>
              </a:rPr>
              <a:t>Kdyby to tak bylo, je jasné, že jsem nepochopil, k čemu vlastně je – především k tomu, abych mohl řídit auto.</a:t>
            </a:r>
            <a:endParaRPr lang="cs-CZ" dirty="0">
              <a:solidFill>
                <a:schemeClr val="bg1"/>
              </a:solidFill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>
                <a:solidFill>
                  <a:schemeClr val="bg1"/>
                </a:solidFill>
              </a:rPr>
              <a:t>2. Cesta ke vztahu</a:t>
            </a:r>
            <a:endParaRPr lang="cs-CZ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>
                <a:solidFill>
                  <a:schemeClr val="bg1"/>
                </a:solidFill>
              </a:rPr>
              <a:t>S Biblí je to podobné – je to způsob rozvíjení vztahu s Bohem. Kdybychom Bibli jen četli a s Bohem se nikdy nesetkali, bylo by to jako mít příručku pro řidiče a nikdy neřídit – bylo by to k ničemu.</a:t>
            </a:r>
            <a:endParaRPr lang="cs-CZ" dirty="0">
              <a:solidFill>
                <a:schemeClr val="bg1"/>
              </a:solidFill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>
                <a:solidFill>
                  <a:schemeClr val="bg1"/>
                </a:solidFill>
              </a:rPr>
              <a:t>2. Cesta ke vztahu</a:t>
            </a:r>
            <a:endParaRPr lang="cs-CZ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2400" dirty="0" smtClean="0">
                <a:solidFill>
                  <a:schemeClr val="bg1"/>
                </a:solidFill>
              </a:rPr>
              <a:t>Náš svět je hrozně uspěchaný a plný hluku, je těžké slyšet Boha, jak k nám mluví.</a:t>
            </a:r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cs-CZ" dirty="0" smtClean="0">
                <a:solidFill>
                  <a:schemeClr val="bg1"/>
                </a:solidFill>
              </a:rPr>
              <a:t>3. Jak skrze Bibli slyšíme mluvit Boha?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pír">
  <a:themeElements>
    <a:clrScheme name="Tok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Papír">
      <a:maj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apí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162</TotalTime>
  <Words>1067</Words>
  <Application>Microsoft Office PowerPoint</Application>
  <PresentationFormat>Předvádění na obrazovce (4:3)</PresentationFormat>
  <Paragraphs>70</Paragraphs>
  <Slides>11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11</vt:i4>
      </vt:variant>
    </vt:vector>
  </HeadingPairs>
  <TitlesOfParts>
    <vt:vector size="12" baseType="lpstr">
      <vt:lpstr>Papír</vt:lpstr>
      <vt:lpstr>Proč a jak bych měl číst Bibli?</vt:lpstr>
      <vt:lpstr>Je to v Bibli?</vt:lpstr>
      <vt:lpstr>Je to v Bibli?</vt:lpstr>
      <vt:lpstr>1. Návod k životu</vt:lpstr>
      <vt:lpstr>1. Návod k životu</vt:lpstr>
      <vt:lpstr>2. Cesta ke vztahu</vt:lpstr>
      <vt:lpstr>2. Cesta ke vztahu</vt:lpstr>
      <vt:lpstr>2. Cesta ke vztahu</vt:lpstr>
      <vt:lpstr>3. Jak skrze Bibli slyšíme mluvit Boha?</vt:lpstr>
      <vt:lpstr>3. Jak skrze Bibli slyšíme mluvit Boha?</vt:lpstr>
      <vt:lpstr>Závěr</vt:lpstr>
    </vt:vector>
  </TitlesOfParts>
  <Company>HP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Michal</dc:creator>
  <cp:lastModifiedBy>Michal</cp:lastModifiedBy>
  <cp:revision>31</cp:revision>
  <dcterms:created xsi:type="dcterms:W3CDTF">2015-05-13T12:10:46Z</dcterms:created>
  <dcterms:modified xsi:type="dcterms:W3CDTF">2015-05-21T14:51:43Z</dcterms:modified>
</cp:coreProperties>
</file>

<file path=docProps/thumbnail.jpeg>
</file>