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84" r:id="rId5"/>
    <p:sldId id="285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86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4D5C-F7AB-400D-8E7B-65711F837EC7}" type="datetimeFigureOut">
              <a:rPr lang="cs-CZ" smtClean="0"/>
              <a:pPr/>
              <a:t>10.2.2015</a:t>
            </a:fld>
            <a:endParaRPr lang="cs-CZ" dirty="0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1C82D-A440-42E3-A7DC-9270B3A983BD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4D5C-F7AB-400D-8E7B-65711F837EC7}" type="datetimeFigureOut">
              <a:rPr lang="cs-CZ" smtClean="0"/>
              <a:pPr/>
              <a:t>10.2.2015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1C82D-A440-42E3-A7DC-9270B3A983B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4D5C-F7AB-400D-8E7B-65711F837EC7}" type="datetimeFigureOut">
              <a:rPr lang="cs-CZ" smtClean="0"/>
              <a:pPr/>
              <a:t>10.2.2015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1C82D-A440-42E3-A7DC-9270B3A983B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4D5C-F7AB-400D-8E7B-65711F837EC7}" type="datetimeFigureOut">
              <a:rPr lang="cs-CZ" smtClean="0"/>
              <a:pPr/>
              <a:t>10.2.2015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1C82D-A440-42E3-A7DC-9270B3A983B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4D5C-F7AB-400D-8E7B-65711F837EC7}" type="datetimeFigureOut">
              <a:rPr lang="cs-CZ" smtClean="0"/>
              <a:pPr/>
              <a:t>10.2.2015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001C82D-A440-42E3-A7DC-9270B3A983B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4D5C-F7AB-400D-8E7B-65711F837EC7}" type="datetimeFigureOut">
              <a:rPr lang="cs-CZ" smtClean="0"/>
              <a:pPr/>
              <a:t>10.2.2015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1C82D-A440-42E3-A7DC-9270B3A983B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4D5C-F7AB-400D-8E7B-65711F837EC7}" type="datetimeFigureOut">
              <a:rPr lang="cs-CZ" smtClean="0"/>
              <a:pPr/>
              <a:t>10.2.2015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1C82D-A440-42E3-A7DC-9270B3A983B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4D5C-F7AB-400D-8E7B-65711F837EC7}" type="datetimeFigureOut">
              <a:rPr lang="cs-CZ" smtClean="0"/>
              <a:pPr/>
              <a:t>10.2.2015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1C82D-A440-42E3-A7DC-9270B3A983B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4D5C-F7AB-400D-8E7B-65711F837EC7}" type="datetimeFigureOut">
              <a:rPr lang="cs-CZ" smtClean="0"/>
              <a:pPr/>
              <a:t>10.2.2015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1C82D-A440-42E3-A7DC-9270B3A983B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4D5C-F7AB-400D-8E7B-65711F837EC7}" type="datetimeFigureOut">
              <a:rPr lang="cs-CZ" smtClean="0"/>
              <a:pPr/>
              <a:t>10.2.2015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1C82D-A440-42E3-A7DC-9270B3A983B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cs-CZ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Klepnutím na ikonu přidáte obrázek.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4D5C-F7AB-400D-8E7B-65711F837EC7}" type="datetimeFigureOut">
              <a:rPr lang="cs-CZ" smtClean="0"/>
              <a:pPr/>
              <a:t>10.2.2015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1C82D-A440-42E3-A7DC-9270B3A983B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274D5C-F7AB-400D-8E7B-65711F837EC7}" type="datetimeFigureOut">
              <a:rPr lang="cs-CZ" smtClean="0"/>
              <a:pPr/>
              <a:t>10.2.2015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01C82D-A440-42E3-A7DC-9270B3A983B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Boží Zjevení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Mnohokrát a mnohými způsoby mluvíval Bůh k otcům ústy proroků; v tomto posledním čase k nám promluvil ve svém Synu. (Žid 1,1n)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Boží Zjevení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Mnohokrát a mnohými způsoby mluvíval Bůh k otcům ústy proroků; v tomto posledním čase k nám promluvil ve svém Synu. (Žid 1,1n)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Co je to Boží zjevení?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Práce ve skupinách.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Co je to Boží zjevení?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b="1" dirty="0" smtClean="0"/>
              <a:t>Bůh je duch a našimi smysly je nepostřehnutelný.</a:t>
            </a:r>
          </a:p>
          <a:p>
            <a:endParaRPr lang="cs-CZ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Co je to Boží zjevení?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b="1" dirty="0" smtClean="0"/>
              <a:t>Bůh je duch a našimi smysly je nepostřehnutelný.</a:t>
            </a:r>
          </a:p>
          <a:p>
            <a:endParaRPr lang="cs-CZ" b="1" dirty="0" smtClean="0"/>
          </a:p>
          <a:p>
            <a:r>
              <a:rPr lang="cs-CZ" b="1" dirty="0" smtClean="0"/>
              <a:t>Proto Bůh na sebe bere smyslově vnímatelnou podobu, aby nám mohl sdělit nějaké důležité informace o Něm a o nás.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Proč je třeba Božího zjevení?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/>
              <a:t>Člověk je přece schopen svým rozumem dojít k poznaní Tvůrce.</a:t>
            </a:r>
          </a:p>
          <a:p>
            <a:pPr>
              <a:buNone/>
            </a:pPr>
            <a:r>
              <a:rPr lang="cs-CZ" b="1" dirty="0" smtClean="0"/>
              <a:t>Vzpomínáme si jak?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Proč je třeba Božího zjevení?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/>
              <a:t>Člověk je přece schopen svým rozumem dojít k poznaní Tvůrce.</a:t>
            </a:r>
          </a:p>
          <a:p>
            <a:pPr>
              <a:buNone/>
            </a:pPr>
            <a:r>
              <a:rPr lang="cs-CZ" b="1" dirty="0" smtClean="0"/>
              <a:t>Vzpomínáme si jak?</a:t>
            </a:r>
          </a:p>
          <a:p>
            <a:pPr>
              <a:buNone/>
            </a:pPr>
            <a:endParaRPr lang="cs-CZ" b="1" dirty="0" smtClean="0"/>
          </a:p>
          <a:p>
            <a:pPr marL="514350" indent="-514350">
              <a:buNone/>
            </a:pPr>
            <a:r>
              <a:rPr lang="cs-CZ" dirty="0" smtClean="0"/>
              <a:t>Skrze Boží dílo – stvořený svět a svou schopnost poznávat dobro a zlo.</a:t>
            </a:r>
          </a:p>
          <a:p>
            <a:pPr marL="514350" indent="-514350">
              <a:buNone/>
            </a:pPr>
            <a:r>
              <a:rPr lang="cs-CZ" i="1" dirty="0" smtClean="0"/>
              <a:t>Nebesa vypravují slávu Boží a dílo jeho rukou zvěstuje obloha. (Žl 19,2)</a:t>
            </a:r>
          </a:p>
          <a:p>
            <a:pPr marL="514350" indent="-514350">
              <a:buNone/>
            </a:pPr>
            <a:r>
              <a:rPr lang="cs-CZ" i="1" dirty="0" smtClean="0"/>
              <a:t>Jeho věčnou moc a božství, které jsou neviditelné lze totiž od stvoření světa vidět, když lidé přemýšlejí o jeho díle, takže nemají výmluvu. (Řím 1,20)</a:t>
            </a:r>
          </a:p>
          <a:p>
            <a:pPr>
              <a:buNone/>
            </a:pPr>
            <a:endParaRPr lang="cs-CZ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Proč je třeba Božího zjevení?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pPr marL="651510" indent="-514350">
              <a:buNone/>
            </a:pPr>
            <a:r>
              <a:rPr lang="cs-CZ" b="1" dirty="0" smtClean="0"/>
              <a:t>1.  Lidské poznání je narušené hříchem.</a:t>
            </a:r>
          </a:p>
          <a:p>
            <a:pPr marL="651510" indent="-514350">
              <a:buNone/>
            </a:pPr>
            <a:r>
              <a:rPr lang="cs-CZ" sz="2400" b="1" dirty="0" smtClean="0"/>
              <a:t>Hřích zotročuje člověka tím, že mu předkládá před oči falešné představy o jeho štěstí. Toto může jít až tak daleko, že naše skutečné a konečné dobro, kterým je Bůh, můžeme vnímat, jako nepřítele našeho štěstí.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Proč je třeba Božího zjevení?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pPr marL="651510" indent="-514350">
              <a:buNone/>
            </a:pPr>
            <a:r>
              <a:rPr lang="cs-CZ" b="1" dirty="0" smtClean="0"/>
              <a:t>1.  Lidské poznání je narušené hříchem.</a:t>
            </a:r>
          </a:p>
          <a:p>
            <a:pPr marL="651510" indent="-514350">
              <a:buNone/>
            </a:pPr>
            <a:r>
              <a:rPr lang="cs-CZ" sz="2400" b="1" dirty="0" smtClean="0"/>
              <a:t>Hřích zotročuje člověka tím, že mu předkládá před oči falešné představy o jeho štěstí. Tato skutečnost jde až tak daleko, že naše skutečné a konečné dobro, kterým je Bůh, můžeme vnímat, jako nepřítele našeho štěstí.</a:t>
            </a:r>
          </a:p>
          <a:p>
            <a:pPr marL="651510" indent="-514350">
              <a:buNone/>
            </a:pPr>
            <a:endParaRPr lang="cs-CZ" sz="2400" b="1" dirty="0" smtClean="0"/>
          </a:p>
          <a:p>
            <a:pPr marL="651510" indent="-514350">
              <a:buNone/>
            </a:pPr>
            <a:r>
              <a:rPr lang="cs-CZ" b="1" dirty="0" smtClean="0"/>
              <a:t>2.  Bůh si přeje, abychom Ho poznávali více, než bychom byli schopni, skrze náš rozum.</a:t>
            </a:r>
          </a:p>
          <a:p>
            <a:pPr marL="651510" indent="-514350">
              <a:buNone/>
            </a:pPr>
            <a:r>
              <a:rPr lang="cs-CZ" sz="2400" b="1" dirty="0" smtClean="0"/>
              <a:t>Větší poznání vede k hlubšímu vztahu a lásce. Tím otevírá člověka k většímu obdarování  od Boha a štěstí.</a:t>
            </a:r>
          </a:p>
          <a:p>
            <a:pPr marL="651510" indent="-514350">
              <a:buNone/>
            </a:pPr>
            <a:endParaRPr lang="cs-CZ" sz="2400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Kde je napsáno Boží zjevení?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pPr marL="651510" indent="-514350">
              <a:buNone/>
            </a:pPr>
            <a:r>
              <a:rPr lang="cs-CZ" b="1" dirty="0" smtClean="0"/>
              <a:t>Práce ve skupinách.</a:t>
            </a:r>
            <a:endParaRPr lang="cs-CZ" sz="2400" b="1" dirty="0" smtClean="0"/>
          </a:p>
          <a:p>
            <a:pPr marL="651510" indent="-514350">
              <a:buNone/>
            </a:pPr>
            <a:endParaRPr lang="cs-CZ" sz="2400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Kde je napsáno Boží zjevení?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pPr marL="651510" indent="-514350" algn="ctr">
              <a:buNone/>
            </a:pPr>
            <a:endParaRPr lang="cs-CZ" sz="5400" b="1" dirty="0" smtClean="0"/>
          </a:p>
          <a:p>
            <a:pPr marL="651510" indent="-514350" algn="ctr">
              <a:buNone/>
            </a:pPr>
            <a:r>
              <a:rPr lang="cs-CZ" sz="5400" b="1" dirty="0" smtClean="0"/>
              <a:t>Písmo svaté - Bible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Malé opakování: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endParaRPr lang="cs-CZ" dirty="0" smtClean="0"/>
          </a:p>
          <a:p>
            <a:r>
              <a:rPr lang="cs-CZ" dirty="0" smtClean="0"/>
              <a:t>V žádném případě nesmíme přenášet __________ __________ na věčný život.  </a:t>
            </a:r>
          </a:p>
          <a:p>
            <a:endParaRPr lang="cs-CZ" dirty="0" smtClean="0"/>
          </a:p>
          <a:p>
            <a:r>
              <a:rPr lang="cs-CZ" dirty="0" smtClean="0"/>
              <a:t>Věčný život se nachází v rovině _______. Začíná již ____ duchovními postoji, kterým se učíme. Mají v nich nezastupitelné místo – pravda, láska, dobro, spravedlnost, čistota, pokora …</a:t>
            </a:r>
          </a:p>
          <a:p>
            <a:endParaRPr lang="cs-CZ" dirty="0" smtClean="0"/>
          </a:p>
          <a:p>
            <a:r>
              <a:rPr lang="cs-CZ" dirty="0" smtClean="0"/>
              <a:t>Věčný život se uskutečňuje ve vztahu k ______ a druhým ______. </a:t>
            </a:r>
          </a:p>
          <a:p>
            <a:endParaRPr lang="cs-CZ" dirty="0" smtClean="0"/>
          </a:p>
          <a:p>
            <a:r>
              <a:rPr lang="cs-CZ" dirty="0" smtClean="0"/>
              <a:t>Je to neustálé vlastnění přítomného _________, ve kterém budou naplněny všechny naše nejušlechtilejší ______ bez ničeho záporného. Tento okamžik nikdy _________.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Kde je napsáno Boží zjevení?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pPr marL="651510" indent="-514350">
              <a:buNone/>
            </a:pPr>
            <a:r>
              <a:rPr lang="cs-CZ" b="1" dirty="0" smtClean="0"/>
              <a:t>Bible se dělí na Starý a Nový zákon.</a:t>
            </a:r>
          </a:p>
          <a:p>
            <a:pPr marL="651510" indent="-514350">
              <a:buNone/>
            </a:pPr>
            <a:r>
              <a:rPr lang="cs-CZ" sz="2400" b="1" dirty="0" smtClean="0"/>
              <a:t>Vyjmenujte osoby nebo skupiny osob, skrze které Bůh mluvil ve Starém zákoně a v Novém zákoně.</a:t>
            </a:r>
          </a:p>
          <a:p>
            <a:pPr marL="651510" indent="-514350">
              <a:buNone/>
            </a:pPr>
            <a:endParaRPr lang="cs-CZ" sz="2400" b="1" dirty="0" smtClean="0"/>
          </a:p>
          <a:p>
            <a:pPr marL="651510" indent="-514350">
              <a:buNone/>
            </a:pPr>
            <a:r>
              <a:rPr lang="cs-CZ" b="1" dirty="0" smtClean="0"/>
              <a:t>Práce ve skupinách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Kdo mluvil jménem Božím?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pPr marL="651510" indent="-514350">
              <a:buNone/>
            </a:pPr>
            <a:r>
              <a:rPr lang="cs-CZ" b="1" dirty="0" smtClean="0"/>
              <a:t>Starý zákon</a:t>
            </a:r>
          </a:p>
          <a:p>
            <a:pPr marL="651510" indent="-514350"/>
            <a:r>
              <a:rPr lang="cs-CZ" sz="2400" b="1" dirty="0" smtClean="0"/>
              <a:t>Mojžíš</a:t>
            </a:r>
          </a:p>
          <a:p>
            <a:pPr marL="651510" indent="-514350"/>
            <a:r>
              <a:rPr lang="cs-CZ" sz="2400" b="1" dirty="0" smtClean="0"/>
              <a:t>proroci</a:t>
            </a:r>
          </a:p>
          <a:p>
            <a:pPr marL="651510" indent="-514350">
              <a:buNone/>
            </a:pPr>
            <a:endParaRPr lang="cs-CZ" sz="2400" b="1" dirty="0" smtClean="0"/>
          </a:p>
          <a:p>
            <a:pPr marL="651510" indent="-514350">
              <a:buNone/>
            </a:pPr>
            <a:r>
              <a:rPr lang="cs-CZ" b="1" dirty="0" smtClean="0"/>
              <a:t>Nový zákon</a:t>
            </a:r>
          </a:p>
          <a:p>
            <a:pPr marL="651510" indent="-514350"/>
            <a:r>
              <a:rPr lang="cs-CZ" sz="2400" b="1" dirty="0" smtClean="0">
                <a:solidFill>
                  <a:schemeClr val="accent3"/>
                </a:solidFill>
              </a:rPr>
              <a:t>Ježíš Kristus</a:t>
            </a:r>
          </a:p>
          <a:p>
            <a:pPr marL="651510" indent="-514350"/>
            <a:r>
              <a:rPr lang="cs-CZ" sz="2400" b="1" dirty="0" smtClean="0"/>
              <a:t>apoštolové</a:t>
            </a:r>
          </a:p>
          <a:p>
            <a:pPr marL="651510" indent="-514350">
              <a:buNone/>
            </a:pPr>
            <a:endParaRPr lang="cs-CZ" sz="2400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Ježíš Kristus – Boží zjevení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pPr marL="651510" indent="-514350"/>
            <a:r>
              <a:rPr lang="cs-CZ" b="1" dirty="0" smtClean="0"/>
              <a:t>Starý zákon byl přípravou na vrchol zjevení, které se uskutečnilo v Ježíši Kristu</a:t>
            </a:r>
          </a:p>
          <a:p>
            <a:pPr marL="651510" indent="-514350"/>
            <a:endParaRPr lang="cs-CZ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Ježíš Kristus – Boží zjevení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pPr marL="651510" indent="-514350"/>
            <a:r>
              <a:rPr lang="cs-CZ" b="1" dirty="0" smtClean="0"/>
              <a:t>Starý zákon byl přípravou na vrchol zjevení, které se uskutečnilo v Ježíši Kristu</a:t>
            </a:r>
          </a:p>
          <a:p>
            <a:pPr marL="651510" indent="-514350" algn="ctr">
              <a:buNone/>
            </a:pPr>
            <a:r>
              <a:rPr lang="cs-CZ" sz="6000" b="1" dirty="0" smtClean="0"/>
              <a:t>↓</a:t>
            </a:r>
          </a:p>
          <a:p>
            <a:pPr marL="651510" indent="-514350" algn="ctr">
              <a:buNone/>
            </a:pPr>
            <a:r>
              <a:rPr lang="cs-CZ" b="1" dirty="0" smtClean="0"/>
              <a:t>JEŽÍŠ KRISTUS</a:t>
            </a:r>
          </a:p>
          <a:p>
            <a:pPr marL="651510" indent="-514350" algn="ctr">
              <a:buNone/>
            </a:pPr>
            <a:r>
              <a:rPr lang="cs-CZ" sz="6000" b="1" dirty="0" smtClean="0"/>
              <a:t>↑</a:t>
            </a:r>
          </a:p>
          <a:p>
            <a:pPr marL="651510" indent="-514350"/>
            <a:r>
              <a:rPr lang="cs-CZ" b="1" dirty="0" smtClean="0"/>
              <a:t>Apoštolové zvěstují to, co jim bylo zjeveno skrze Ježíše Krista.</a:t>
            </a:r>
          </a:p>
          <a:p>
            <a:pPr marL="651510" indent="-514350"/>
            <a:endParaRPr lang="cs-CZ" sz="2400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Ježíš Kristus – Boží zjevení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endParaRPr lang="cs-CZ" dirty="0" smtClean="0"/>
          </a:p>
          <a:p>
            <a:pPr marL="651510" indent="-514350"/>
            <a:r>
              <a:rPr lang="cs-CZ" b="1" dirty="0" smtClean="0"/>
              <a:t>Starý zákon byl přípravou na vrchol zjevení, které se uskutečnilo v Ježíši Kristu</a:t>
            </a:r>
          </a:p>
          <a:p>
            <a:pPr marL="651510" indent="-514350"/>
            <a:endParaRPr lang="cs-CZ" b="1" dirty="0" smtClean="0"/>
          </a:p>
          <a:p>
            <a:pPr marL="651510" indent="-514350"/>
            <a:r>
              <a:rPr lang="cs-CZ" b="1" dirty="0" smtClean="0"/>
              <a:t>Apoštolové zvěstují to, co jim bylo zjeveno skrze Ježíše Krista.</a:t>
            </a:r>
          </a:p>
          <a:p>
            <a:pPr marL="651510" indent="-514350"/>
            <a:endParaRPr lang="cs-CZ" sz="2400" b="1" dirty="0" smtClean="0"/>
          </a:p>
          <a:p>
            <a:pPr marL="651510" indent="-514350"/>
            <a:r>
              <a:rPr lang="cs-CZ" b="1" dirty="0" smtClean="0"/>
              <a:t>Vrcholem Božího zjevení je Ježíš Kristus</a:t>
            </a:r>
          </a:p>
          <a:p>
            <a:pPr>
              <a:buNone/>
            </a:pPr>
            <a:r>
              <a:rPr lang="cs-CZ" sz="2200" i="1" dirty="0" smtClean="0"/>
              <a:t>Filip mu řekl: „Pane, ukaž nám Otce, a víc nepotřebujeme!“ Ježíš mu odpověděl: „Tak dlouho jsem s vámi, Filipe, a ty mě neznáš? Kdo vidí mne, vidí Otce. Jak tedy můžeš říkat: Ukaž nám Otce? Nevěříš, že já jsem v Otci a Otec je ve mně? Slova, která vám mluvím, nemluvím sám od sebe; Otec, který ve mně přebývá, činí své skutky. (Jan 14, 8 – 10)</a:t>
            </a:r>
          </a:p>
          <a:p>
            <a:pPr marL="651510" indent="-514350">
              <a:buNone/>
            </a:pPr>
            <a:endParaRPr lang="cs-CZ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Ježíš Kristus – Boží zjevení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Mnohokrát a mnohými způsoby mluvíval Bůh k otcům ústy proroků; v tomto posledním čase k nám promluvil ve svém Synu. (Žid 1,1n)</a:t>
            </a:r>
          </a:p>
          <a:p>
            <a:endParaRPr lang="cs-CZ" i="1" dirty="0" smtClean="0"/>
          </a:p>
          <a:p>
            <a:r>
              <a:rPr lang="cs-CZ" i="1" dirty="0" smtClean="0"/>
              <a:t>Co bylo od počátku, co jsme slyšeli, co jsme na vlastní oči viděli, na co jsme hleděli a čeho se naše ruce dotýkaly, to zvěstujeme: Slovo života.Ten život byl zjeven, my jsme jej viděli, svědčíme o něm a zvěstujeme vám život věčný, který byl u Otce a nám byl zjeven. (1 Jan 1,1n)</a:t>
            </a:r>
          </a:p>
          <a:p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Ježíš Kristus – Boží zjevení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dirty="0" smtClean="0"/>
              <a:t>V evangeliích není zachycen život Ježíše Krista, ale jeho veřejné působení.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Ježíš Kristus – Boží zjevení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dirty="0" smtClean="0"/>
              <a:t>V evangeliích není zachycen život Ježíše Krista, ale jeho veřejné působení.</a:t>
            </a:r>
          </a:p>
          <a:p>
            <a:endParaRPr lang="cs-CZ" dirty="0" smtClean="0"/>
          </a:p>
          <a:p>
            <a:r>
              <a:rPr lang="cs-CZ" dirty="0" smtClean="0"/>
              <a:t>Vše, co je tam zachyceno – </a:t>
            </a:r>
            <a:r>
              <a:rPr lang="cs-CZ" dirty="0" smtClean="0"/>
              <a:t>Ježíšova </a:t>
            </a:r>
            <a:r>
              <a:rPr lang="cs-CZ" dirty="0" smtClean="0"/>
              <a:t>slova, činy, gesta, postoje – prostě všechno – odhaluje tvář neviditelného Boha.</a:t>
            </a:r>
          </a:p>
          <a:p>
            <a:endParaRPr lang="cs-CZ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Ježíš Kristus – Boží zjevení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dirty="0" smtClean="0"/>
              <a:t>V evangeliích není zachycen život Ježíše Krista, ale jeho veřejné působení.</a:t>
            </a:r>
          </a:p>
          <a:p>
            <a:endParaRPr lang="cs-CZ" dirty="0" smtClean="0"/>
          </a:p>
          <a:p>
            <a:r>
              <a:rPr lang="cs-CZ" dirty="0" smtClean="0"/>
              <a:t>Vše, co je tam zachyceno – Ježíšovy slova, činy, gesta, postoje – prostě všechno – odhaluje tvář neviditelného Boha.</a:t>
            </a:r>
          </a:p>
          <a:p>
            <a:endParaRPr lang="cs-CZ" dirty="0" smtClean="0"/>
          </a:p>
          <a:p>
            <a:r>
              <a:rPr lang="cs-CZ" dirty="0" smtClean="0"/>
              <a:t>Ježíš Kristus je nejdokonalejší Boží zjevení, které zavazuje všechny lidi a jiné už dáno nebude.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Ježíš Kristus – Boží zjevení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cs-CZ" i="1" dirty="0" smtClean="0"/>
          </a:p>
          <a:p>
            <a:pPr>
              <a:buNone/>
            </a:pPr>
            <a:r>
              <a:rPr lang="cs-CZ" dirty="0" smtClean="0"/>
              <a:t>Příběh – Sněžné husy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Dokončeme výroky Ježíše Krista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i="1" dirty="0" smtClean="0"/>
              <a:t>Tehdy řekl Ježíš svým učedníkům: „Kdo chce jít za mnou, … (Mt 16,24)</a:t>
            </a:r>
          </a:p>
          <a:p>
            <a:endParaRPr lang="cs-CZ" i="1" dirty="0" smtClean="0"/>
          </a:p>
          <a:p>
            <a:r>
              <a:rPr lang="cs-CZ" i="1" dirty="0" smtClean="0"/>
              <a:t>Kdo miluje otce nebo matku víc nežli mne, …(Mt 10, 37)</a:t>
            </a:r>
          </a:p>
          <a:p>
            <a:endParaRPr lang="cs-CZ" i="1" dirty="0" smtClean="0"/>
          </a:p>
          <a:p>
            <a:r>
              <a:rPr lang="cs-CZ" i="1" dirty="0" smtClean="0"/>
              <a:t>Kdo miluje </a:t>
            </a:r>
            <a:r>
              <a:rPr lang="cs-CZ" i="1" dirty="0" smtClean="0"/>
              <a:t>svůj život, ... (Jan 12,25)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Boží Zjevení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Mnohokrát a mnohými způsoby mluvíval Bůh k otcům ústy proroků; v tomto posledním čase k nám promluvil ve svém Synu. (Žid 1,1n)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Dokončeme výroky Ježíše Krista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i="1" dirty="0" smtClean="0"/>
              <a:t>Tehdy řekl Ježíš svým učedníkům: „Kdo chce jít za mnou, zapři sám sebe, vezmi svůj kříž a následuj mne. (Mt 16,24)</a:t>
            </a:r>
          </a:p>
          <a:p>
            <a:endParaRPr lang="cs-CZ" i="1" dirty="0" smtClean="0"/>
          </a:p>
          <a:p>
            <a:r>
              <a:rPr lang="cs-CZ" i="1" dirty="0" smtClean="0"/>
              <a:t>Kdo miluje otce nebo matku víc nežli mne, …(Mt 10, 37)</a:t>
            </a:r>
          </a:p>
          <a:p>
            <a:endParaRPr lang="cs-CZ" i="1" dirty="0" smtClean="0"/>
          </a:p>
          <a:p>
            <a:r>
              <a:rPr lang="cs-CZ" i="1" dirty="0" smtClean="0"/>
              <a:t>Kdo m</a:t>
            </a:r>
            <a:r>
              <a:rPr lang="cs-CZ" i="1" dirty="0" smtClean="0"/>
              <a:t>iluje </a:t>
            </a:r>
            <a:r>
              <a:rPr lang="cs-CZ" i="1" dirty="0" smtClean="0"/>
              <a:t>svůj život, ... (Jan 12,25)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Dokončeme výroky Ježíše Krista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i="1" dirty="0" smtClean="0"/>
              <a:t>Tehdy řekl Ježíš svým učedníkům: „Kdo chce jít za mnou, zapři sám sebe, vezmi svůj kříž a následuj mne. (Mt 16,24)</a:t>
            </a:r>
          </a:p>
          <a:p>
            <a:endParaRPr lang="cs-CZ" i="1" dirty="0" smtClean="0"/>
          </a:p>
          <a:p>
            <a:r>
              <a:rPr lang="cs-CZ" i="1" dirty="0" smtClean="0"/>
              <a:t>Kdo miluje otce nebo matku víc nežli mne, není mne hoden; kdo miluje syna nebo dceru víc nežli mne, není mne hoden. (Mt 10, 37)</a:t>
            </a:r>
          </a:p>
          <a:p>
            <a:endParaRPr lang="cs-CZ" i="1" dirty="0" smtClean="0"/>
          </a:p>
          <a:p>
            <a:r>
              <a:rPr lang="cs-CZ" i="1" dirty="0" smtClean="0"/>
              <a:t>Kdo m</a:t>
            </a:r>
            <a:r>
              <a:rPr lang="cs-CZ" i="1" dirty="0" smtClean="0"/>
              <a:t>iluje </a:t>
            </a:r>
            <a:r>
              <a:rPr lang="cs-CZ" i="1" dirty="0" smtClean="0"/>
              <a:t>svůj život, ... (Jan 12,25)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Dokončeme výroky Ježíše Krista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endParaRPr lang="cs-CZ" dirty="0" smtClean="0"/>
          </a:p>
          <a:p>
            <a:r>
              <a:rPr lang="cs-CZ" i="1" dirty="0" smtClean="0"/>
              <a:t>Tehdy řekl Ježíš svým učedníkům: „Kdo chce jít za mnou, zapři sám sebe, vezmi svůj kříž a následuj mne. (Mt 16,24)</a:t>
            </a:r>
          </a:p>
          <a:p>
            <a:endParaRPr lang="cs-CZ" i="1" dirty="0" smtClean="0"/>
          </a:p>
          <a:p>
            <a:r>
              <a:rPr lang="cs-CZ" i="1" dirty="0" smtClean="0"/>
              <a:t>Kdo miluje otce nebo matku víc nežli mne, není mne hoden; kdo miluje syna nebo dceru víc nežli mne, není mne hoden. (Mt 10, 37)</a:t>
            </a:r>
          </a:p>
          <a:p>
            <a:endParaRPr lang="cs-CZ" i="1" dirty="0" smtClean="0"/>
          </a:p>
          <a:p>
            <a:r>
              <a:rPr lang="cs-CZ" i="1" dirty="0" smtClean="0"/>
              <a:t>Kdo miluje </a:t>
            </a:r>
            <a:r>
              <a:rPr lang="cs-CZ" i="1" dirty="0" smtClean="0"/>
              <a:t>svůj život, ztratí jej; kdo nenávidí svůj život v tomto světě, uchrání jej pro život věčný. (Jan 12,25)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Dvojpodobenství o Božím království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pPr>
              <a:buNone/>
            </a:pPr>
            <a:r>
              <a:rPr lang="cs-CZ" dirty="0" smtClean="0"/>
              <a:t>Mluví se v něm o zakopaném pokladu a vzácné perle.</a:t>
            </a:r>
          </a:p>
          <a:p>
            <a:pPr>
              <a:buNone/>
            </a:pPr>
            <a:r>
              <a:rPr lang="cs-CZ" dirty="0" smtClean="0"/>
              <a:t>Dejte jejich text ve skupinách dohromady.</a:t>
            </a:r>
            <a:endParaRPr lang="cs-CZ" i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Dvojpodobenství o Božím království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— Podobenství o pokladu v poli</a:t>
            </a:r>
          </a:p>
          <a:p>
            <a:pPr>
              <a:buNone/>
            </a:pPr>
            <a:r>
              <a:rPr lang="cs-CZ" i="1" dirty="0" smtClean="0"/>
              <a:t>Království nebeské je jako poklad ukrytý v poli, který někdo najde a skryje; z radosti nad tím jde, </a:t>
            </a:r>
            <a:r>
              <a:rPr lang="cs-CZ" i="1" dirty="0" smtClean="0">
                <a:solidFill>
                  <a:schemeClr val="accent3">
                    <a:lumMod val="75000"/>
                  </a:schemeClr>
                </a:solidFill>
              </a:rPr>
              <a:t>prodá všecko, co má</a:t>
            </a:r>
            <a:r>
              <a:rPr lang="cs-CZ" i="1" dirty="0" smtClean="0"/>
              <a:t>, a koupí to pole.</a:t>
            </a:r>
          </a:p>
          <a:p>
            <a:pPr>
              <a:buNone/>
            </a:pPr>
            <a:r>
              <a:rPr lang="cs-CZ" i="1" dirty="0" smtClean="0"/>
              <a:t> </a:t>
            </a:r>
          </a:p>
          <a:p>
            <a:pPr>
              <a:buNone/>
            </a:pPr>
            <a:r>
              <a:rPr lang="cs-CZ" b="1" dirty="0" smtClean="0"/>
              <a:t>— Podobenství o perle</a:t>
            </a:r>
          </a:p>
          <a:p>
            <a:pPr>
              <a:buNone/>
            </a:pPr>
            <a:r>
              <a:rPr lang="cs-CZ" i="1" dirty="0" smtClean="0"/>
              <a:t>Anebo je království nebeské, jako když obchodník, který kupuje krásné perly, objeví jednu drahocennou perlu; jde, </a:t>
            </a:r>
            <a:r>
              <a:rPr lang="cs-CZ" i="1" dirty="0" smtClean="0">
                <a:solidFill>
                  <a:schemeClr val="accent3">
                    <a:lumMod val="75000"/>
                  </a:schemeClr>
                </a:solidFill>
              </a:rPr>
              <a:t>prodá všecko, co má</a:t>
            </a:r>
            <a:r>
              <a:rPr lang="cs-CZ" i="1" dirty="0" smtClean="0"/>
              <a:t>, a koupí ji. </a:t>
            </a:r>
            <a:r>
              <a:rPr lang="cs-CZ" dirty="0" smtClean="0"/>
              <a:t>(Mt 13, 44 – 46)</a:t>
            </a:r>
            <a:endParaRPr lang="cs-C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>
            <a:normAutofit/>
          </a:bodyPr>
          <a:lstStyle/>
          <a:p>
            <a:r>
              <a:rPr lang="cs-CZ" dirty="0" smtClean="0"/>
              <a:t>Cesta k věčnému životu: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61662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— Víra ve věčný život  po nás žádá zřeknutí se pozemského života pro život věčný.</a:t>
            </a:r>
          </a:p>
          <a:p>
            <a:pPr>
              <a:buNone/>
            </a:pPr>
            <a:r>
              <a:rPr lang="cs-CZ" i="1" dirty="0" smtClean="0"/>
              <a:t> </a:t>
            </a:r>
          </a:p>
          <a:p>
            <a:pPr>
              <a:buNone/>
            </a:pPr>
            <a:r>
              <a:rPr lang="cs-CZ" b="1" dirty="0" smtClean="0"/>
              <a:t>— Existují pouze dvě cesty</a:t>
            </a:r>
          </a:p>
          <a:p>
            <a:pPr marL="651510" indent="-514350">
              <a:buAutoNum type="arabicPeriod"/>
            </a:pPr>
            <a:r>
              <a:rPr lang="cs-CZ" b="1" dirty="0" smtClean="0"/>
              <a:t>Jednorázové zřeknutí se pozemského života pro Krista – mučednictví.</a:t>
            </a:r>
          </a:p>
          <a:p>
            <a:pPr marL="651510" indent="-514350">
              <a:buAutoNum type="arabicPeriod"/>
            </a:pPr>
            <a:endParaRPr lang="cs-CZ" b="1" dirty="0" smtClean="0"/>
          </a:p>
          <a:p>
            <a:pPr marL="651510" indent="-514350">
              <a:buAutoNum type="arabicPeriod"/>
            </a:pPr>
            <a:r>
              <a:rPr lang="cs-CZ" b="1" dirty="0" smtClean="0"/>
              <a:t>Postupné zříkání se své vůle a naplňování Boží vůle v mém životě.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rchol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Vrchol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rchol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203</TotalTime>
  <Words>1384</Words>
  <Application>Microsoft Office PowerPoint</Application>
  <PresentationFormat>Předvádění na obrazovce (4:3)</PresentationFormat>
  <Paragraphs>157</Paragraphs>
  <Slides>30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1" baseType="lpstr">
      <vt:lpstr>Vrchol</vt:lpstr>
      <vt:lpstr>Boží Zjevení</vt:lpstr>
      <vt:lpstr>Malé opakování:</vt:lpstr>
      <vt:lpstr>Dokončeme výroky Ježíše Krista</vt:lpstr>
      <vt:lpstr>Dokončeme výroky Ježíše Krista</vt:lpstr>
      <vt:lpstr>Dokončeme výroky Ježíše Krista</vt:lpstr>
      <vt:lpstr>Dokončeme výroky Ježíše Krista</vt:lpstr>
      <vt:lpstr>Dvojpodobenství o Božím království</vt:lpstr>
      <vt:lpstr>Dvojpodobenství o Božím království</vt:lpstr>
      <vt:lpstr>Cesta k věčnému životu:</vt:lpstr>
      <vt:lpstr>Boží Zjevení</vt:lpstr>
      <vt:lpstr>Co je to Boží zjevení?</vt:lpstr>
      <vt:lpstr>Co je to Boží zjevení?</vt:lpstr>
      <vt:lpstr>Co je to Boží zjevení?</vt:lpstr>
      <vt:lpstr>Proč je třeba Božího zjevení?</vt:lpstr>
      <vt:lpstr>Proč je třeba Božího zjevení?</vt:lpstr>
      <vt:lpstr>Proč je třeba Božího zjevení?</vt:lpstr>
      <vt:lpstr>Proč je třeba Božího zjevení?</vt:lpstr>
      <vt:lpstr>Kde je napsáno Boží zjevení?</vt:lpstr>
      <vt:lpstr>Kde je napsáno Boží zjevení?</vt:lpstr>
      <vt:lpstr>Kde je napsáno Boží zjevení?</vt:lpstr>
      <vt:lpstr>Kdo mluvil jménem Božím?</vt:lpstr>
      <vt:lpstr>Ježíš Kristus – Boží zjevení</vt:lpstr>
      <vt:lpstr>Ježíš Kristus – Boží zjevení</vt:lpstr>
      <vt:lpstr>Ježíš Kristus – Boží zjevení</vt:lpstr>
      <vt:lpstr>Ježíš Kristus – Boží zjevení</vt:lpstr>
      <vt:lpstr>Ježíš Kristus – Boží zjevení</vt:lpstr>
      <vt:lpstr>Ježíš Kristus – Boží zjevení</vt:lpstr>
      <vt:lpstr>Ježíš Kristus – Boží zjevení</vt:lpstr>
      <vt:lpstr>Ježíš Kristus – Boží zjevení</vt:lpstr>
      <vt:lpstr>Boží Zjevení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Boží Zjevení</dc:title>
  <dc:creator>Uživatel</dc:creator>
  <cp:lastModifiedBy>Michal</cp:lastModifiedBy>
  <cp:revision>25</cp:revision>
  <dcterms:created xsi:type="dcterms:W3CDTF">2011-05-12T18:51:53Z</dcterms:created>
  <dcterms:modified xsi:type="dcterms:W3CDTF">2015-02-10T16:55:32Z</dcterms:modified>
</cp:coreProperties>
</file>