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3" r:id="rId5"/>
    <p:sldId id="258" r:id="rId6"/>
    <p:sldId id="264" r:id="rId7"/>
    <p:sldId id="259" r:id="rId8"/>
    <p:sldId id="265" r:id="rId9"/>
    <p:sldId id="260" r:id="rId10"/>
    <p:sldId id="266" r:id="rId11"/>
    <p:sldId id="261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Styl s motivem 2 – zvýraznění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Styl s motivem 2 – zvýraznění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Styl s motivem 1 – zvýraznění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A107856-5554-42FB-B03E-39F5DBC370BA}" styleName="Střední styl 4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BD5E352-ECA7-45CF-9D30-DF52D4BC2E83}" type="datetimeFigureOut">
              <a:rPr lang="cs-CZ" smtClean="0"/>
              <a:pPr/>
              <a:t>20.12.2014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057D31-0F36-4BD9-958B-CDFFB107BA8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458200" cy="1222375"/>
          </a:xfrm>
        </p:spPr>
        <p:txBody>
          <a:bodyPr>
            <a:normAutofit/>
          </a:bodyPr>
          <a:lstStyle/>
          <a:p>
            <a:r>
              <a:rPr lang="cs-CZ" dirty="0" smtClean="0"/>
              <a:t>4. Setkání – Důležité Osoby Starého zákona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Bez znalostí Starého zákona nemůžeme pochopit Nový zákon a Ježíše Krista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Napište dvojce: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Učitel a žák</a:t>
                      </a: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: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Mojžíš    Jozue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Eliáš        Elizeus (</a:t>
                      </a:r>
                      <a:r>
                        <a:rPr lang="cs-CZ" sz="1800" dirty="0" err="1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Elíša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)  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Král a prorok / soudce: </a:t>
                      </a:r>
                      <a:endParaRPr lang="cs-CZ" sz="1800" b="1" i="1" u="sng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err="1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Achab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  Eliáš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David    Samuel 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Saul       Samuel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David    </a:t>
                      </a:r>
                      <a:r>
                        <a:rPr lang="cs-CZ" sz="1800" dirty="0" err="1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Nátan</a:t>
                      </a: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Král proti králi</a:t>
                      </a: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: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 </a:t>
                      </a:r>
                      <a:r>
                        <a:rPr lang="cs-CZ" sz="1800" dirty="0" err="1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Rechabeám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</a:t>
                      </a:r>
                      <a:r>
                        <a:rPr lang="cs-CZ" sz="1800" dirty="0" err="1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Jerobeám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Achab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David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Eliáš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Elizeus (</a:t>
                      </a: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Elíša</a:t>
                      </a: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Jerobeám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Jozue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Mojžíš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Nátan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Rechabeám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Samuel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Saul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Dějiny spásy v časové přímce</a:t>
            </a:r>
            <a:endParaRPr lang="cs-CZ" dirty="0"/>
          </a:p>
        </p:txBody>
      </p:sp>
      <p:pic>
        <p:nvPicPr>
          <p:cNvPr id="5" name="Zástupný symbol pro obsah 4" descr="Dějiny spásy - graf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9144000" cy="55172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cs typeface="Times New Roman" pitchFamily="18" charset="0"/>
              </a:rPr>
              <a:t>DŮLEŽITÉ OSOBY STARÉHO ZÁKONA</a:t>
            </a:r>
            <a:endParaRPr lang="cs-CZ" dirty="0"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PATRIARCHA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Abrahám 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Obětování Izáka - Gn 22,1-19</a:t>
            </a: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SOUDCE</a:t>
            </a:r>
          </a:p>
          <a:p>
            <a:r>
              <a:rPr lang="cs-CZ" sz="1600" dirty="0" err="1" smtClean="0">
                <a:latin typeface="Times New Roman" pitchFamily="18" charset="0"/>
                <a:cs typeface="Times New Roman" pitchFamily="18" charset="0"/>
              </a:rPr>
              <a:t>Gedeon</a:t>
            </a:r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600" dirty="0" err="1" smtClean="0">
                <a:latin typeface="Times New Roman" pitchFamily="18" charset="0"/>
                <a:cs typeface="Times New Roman" pitchFamily="18" charset="0"/>
              </a:rPr>
              <a:t>Gedeonovo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 rouno - </a:t>
            </a:r>
            <a:r>
              <a:rPr lang="cs-CZ" sz="1600" dirty="0" err="1" smtClean="0">
                <a:latin typeface="Times New Roman" pitchFamily="18" charset="0"/>
                <a:cs typeface="Times New Roman" pitchFamily="18" charset="0"/>
              </a:rPr>
              <a:t>Sd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 6,33-40</a:t>
            </a: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KRÁL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David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Dům Hospodinův a dům Davidův 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– 2 Sam 7,1-17 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VELKÝ PROROK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Izaiáš </a:t>
            </a:r>
          </a:p>
          <a:p>
            <a:r>
              <a:rPr lang="cs-CZ" sz="1600" dirty="0" err="1" smtClean="0">
                <a:latin typeface="Times New Roman" pitchFamily="18" charset="0"/>
                <a:cs typeface="Times New Roman" pitchFamily="18" charset="0"/>
              </a:rPr>
              <a:t>Immanuel</a:t>
            </a:r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 – Iz 7,10-14</a:t>
            </a:r>
          </a:p>
          <a:p>
            <a:endParaRPr lang="cs-CZ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1600" b="1" dirty="0" smtClean="0">
                <a:latin typeface="Times New Roman" pitchFamily="18" charset="0"/>
                <a:cs typeface="Times New Roman" pitchFamily="18" charset="0"/>
              </a:rPr>
              <a:t>MALÝ PROROK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Micheáš </a:t>
            </a:r>
          </a:p>
          <a:p>
            <a:r>
              <a:rPr lang="cs-CZ" sz="1600" dirty="0" smtClean="0">
                <a:latin typeface="Times New Roman" pitchFamily="18" charset="0"/>
                <a:cs typeface="Times New Roman" pitchFamily="18" charset="0"/>
              </a:rPr>
              <a:t>Zaslíbení mesiáše – Mich 5,1-4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/>
          <a:lstStyle/>
          <a:p>
            <a:r>
              <a:rPr lang="cs-CZ" dirty="0" smtClean="0"/>
              <a:t>Poznáš Tyto postavy?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856"/>
                <a:gridCol w="648072"/>
                <a:gridCol w="1637640"/>
                <a:gridCol w="594608"/>
                <a:gridCol w="1944216"/>
                <a:gridCol w="648072"/>
                <a:gridCol w="1440160"/>
                <a:gridCol w="603176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 err="1">
                          <a:latin typeface="Times New Roman"/>
                          <a:ea typeface="Calibri"/>
                          <a:cs typeface="Arial"/>
                        </a:rPr>
                        <a:t>Abdiáš</a:t>
                      </a:r>
                      <a:endParaRPr lang="cs-CZ" sz="11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b="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latin typeface="Times New Roman"/>
                          <a:ea typeface="Calibri"/>
                          <a:cs typeface="Arial"/>
                        </a:rPr>
                        <a:t>Elizeus (</a:t>
                      </a:r>
                      <a:r>
                        <a:rPr lang="cs-CZ" sz="2000" b="0" dirty="0" err="1">
                          <a:latin typeface="Times New Roman"/>
                          <a:ea typeface="Calibri"/>
                          <a:cs typeface="Arial"/>
                        </a:rPr>
                        <a:t>Elíša</a:t>
                      </a:r>
                      <a:r>
                        <a:rPr lang="cs-CZ" sz="2000" b="0" dirty="0"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cs-CZ" sz="11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b="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 err="1">
                          <a:latin typeface="Times New Roman"/>
                          <a:ea typeface="Calibri"/>
                          <a:cs typeface="Arial"/>
                        </a:rPr>
                        <a:t>Joel</a:t>
                      </a:r>
                      <a:endParaRPr lang="cs-CZ" sz="11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b="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 err="1">
                          <a:latin typeface="Times New Roman"/>
                          <a:ea typeface="Calibri"/>
                          <a:cs typeface="Arial"/>
                        </a:rPr>
                        <a:t>Nahum</a:t>
                      </a:r>
                      <a:endParaRPr lang="cs-CZ" sz="11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latin typeface="Times New Roman"/>
                          <a:ea typeface="Calibri"/>
                          <a:cs typeface="Arial"/>
                        </a:rPr>
                        <a:t>Abrahám</a:t>
                      </a:r>
                      <a:endParaRPr lang="cs-CZ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Ezechiel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Jonáš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Nátan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err="1">
                          <a:latin typeface="Times New Roman"/>
                          <a:ea typeface="Calibri"/>
                          <a:cs typeface="Arial"/>
                        </a:rPr>
                        <a:t>Aggeus</a:t>
                      </a:r>
                      <a:endParaRPr lang="cs-CZ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Gedeon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Josef Egyptský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Ozeáš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Achab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Habakuk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Jozue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Rechabeám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Achaz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Izaiáš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Juda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Samson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Amos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Izák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Juda Makabejský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Samuel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Aron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Jákob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Malachiáš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Saul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Daniel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Jeremiáš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Micheáš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Sofoniáš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David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Jerobeám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Mirjam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Šalamoun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Eliáš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Jifták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Mojžíš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latin typeface="Times New Roman"/>
                          <a:ea typeface="Calibri"/>
                          <a:cs typeface="Arial"/>
                        </a:rPr>
                        <a:t>Zachariáš</a:t>
                      </a:r>
                      <a:endParaRPr lang="cs-CZ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827584" y="5589240"/>
          <a:ext cx="6336704" cy="1121664"/>
        </p:xfrm>
        <a:graphic>
          <a:graphicData uri="http://schemas.openxmlformats.org/drawingml/2006/table">
            <a:tbl>
              <a:tblPr/>
              <a:tblGrid>
                <a:gridCol w="3085901"/>
                <a:gridCol w="3250803"/>
              </a:tblGrid>
              <a:tr h="747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     =    Král</a:t>
                      </a:r>
                      <a:endParaRPr lang="cs-CZ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VP </a:t>
                      </a: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=    Velký </a:t>
                      </a: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prorok píšící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MP  =    Malý </a:t>
                      </a: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prorok nepíšící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NP </a:t>
                      </a: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=    Nepíšící </a:t>
                      </a: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prorok</a:t>
                      </a:r>
                    </a:p>
                  </a:txBody>
                  <a:tcPr marL="43818" marR="4381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   =   Patriarcha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EP   =   Egypt + Putování pouští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     =   Soudce</a:t>
                      </a:r>
                      <a:endParaRPr lang="cs-CZ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 </a:t>
                      </a: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=   Jiné</a:t>
                      </a:r>
                      <a:endParaRPr lang="cs-CZ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18" marR="4381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/>
          <a:lstStyle/>
          <a:p>
            <a:r>
              <a:rPr lang="cs-CZ" dirty="0" smtClean="0"/>
              <a:t>Poznáš Tyto postavy?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780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856"/>
                <a:gridCol w="648072"/>
                <a:gridCol w="1637640"/>
                <a:gridCol w="594608"/>
                <a:gridCol w="1944216"/>
                <a:gridCol w="648072"/>
                <a:gridCol w="1440160"/>
                <a:gridCol w="603176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 err="1">
                          <a:latin typeface="Times New Roman"/>
                          <a:ea typeface="Calibri"/>
                          <a:cs typeface="Arial"/>
                        </a:rPr>
                        <a:t>Abdiáš</a:t>
                      </a:r>
                      <a:endParaRPr lang="cs-CZ" sz="11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  <a:endParaRPr lang="cs-CZ" sz="2000" b="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>
                          <a:latin typeface="Times New Roman"/>
                          <a:ea typeface="Calibri"/>
                          <a:cs typeface="Arial"/>
                        </a:rPr>
                        <a:t>Elizeus (</a:t>
                      </a:r>
                      <a:r>
                        <a:rPr lang="cs-CZ" sz="2000" b="0" dirty="0" err="1">
                          <a:latin typeface="Times New Roman"/>
                          <a:ea typeface="Calibri"/>
                          <a:cs typeface="Arial"/>
                        </a:rPr>
                        <a:t>Elíša</a:t>
                      </a:r>
                      <a:r>
                        <a:rPr lang="cs-CZ" sz="2000" b="0" dirty="0"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cs-CZ" sz="11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 smtClean="0">
                          <a:latin typeface="Times New Roman"/>
                          <a:ea typeface="Calibri"/>
                          <a:cs typeface="Arial"/>
                        </a:rPr>
                        <a:t>NP</a:t>
                      </a:r>
                      <a:endParaRPr lang="cs-CZ" sz="2000" b="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 err="1">
                          <a:latin typeface="Times New Roman"/>
                          <a:ea typeface="Calibri"/>
                          <a:cs typeface="Arial"/>
                        </a:rPr>
                        <a:t>Joel</a:t>
                      </a:r>
                      <a:endParaRPr lang="cs-CZ" sz="11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0" dirty="0" err="1">
                          <a:latin typeface="Times New Roman"/>
                          <a:ea typeface="Calibri"/>
                          <a:cs typeface="Arial"/>
                        </a:rPr>
                        <a:t>Nahum</a:t>
                      </a:r>
                      <a:endParaRPr lang="cs-CZ" sz="11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latin typeface="Times New Roman"/>
                          <a:ea typeface="Calibri"/>
                          <a:cs typeface="Arial"/>
                        </a:rPr>
                        <a:t>Abrahám</a:t>
                      </a:r>
                      <a:endParaRPr lang="cs-CZ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PA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Ezechiel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VP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Jonáš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Nátan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dirty="0" smtClean="0">
                          <a:latin typeface="Times New Roman"/>
                          <a:ea typeface="Calibri"/>
                          <a:cs typeface="Arial"/>
                        </a:rPr>
                        <a:t>NP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err="1">
                          <a:latin typeface="Times New Roman"/>
                          <a:ea typeface="Calibri"/>
                          <a:cs typeface="Arial"/>
                        </a:rPr>
                        <a:t>Aggeus</a:t>
                      </a:r>
                      <a:endParaRPr lang="cs-CZ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Gedeon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S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Josef Egyptský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(PA)</a:t>
                      </a:r>
                      <a:r>
                        <a:rPr lang="cs-CZ" sz="2000" baseline="0" dirty="0" smtClean="0"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2000" dirty="0" smtClean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Ozeáš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Achab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Habakuk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Jozue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aseline="0" dirty="0" smtClean="0">
                          <a:latin typeface="Times New Roman"/>
                          <a:ea typeface="Calibri"/>
                          <a:cs typeface="Arial"/>
                        </a:rPr>
                        <a:t>EP </a:t>
                      </a:r>
                      <a:endParaRPr lang="cs-CZ" sz="2000" dirty="0" smtClean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Rechabeám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Achaz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Izaiáš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VP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Juda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(PA)</a:t>
                      </a:r>
                      <a:r>
                        <a:rPr lang="cs-CZ" sz="2000" baseline="0" dirty="0" smtClean="0"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2000" dirty="0" smtClean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Samson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latin typeface="Times New Roman"/>
                          <a:ea typeface="Calibri"/>
                          <a:cs typeface="Arial"/>
                        </a:rPr>
                        <a:t>S</a:t>
                      </a:r>
                      <a:endParaRPr lang="cs-CZ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Amos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Izák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Juda Makabejský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J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Samuel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Times New Roman"/>
                          <a:ea typeface="Calibri"/>
                          <a:cs typeface="Arial"/>
                        </a:rPr>
                        <a:t>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Aron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EP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Jákob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PA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Malachiáš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Saul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endParaRPr lang="cs-CZ" sz="1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Daniel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VP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Jeremiáš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VP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Micheáš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Sofoniáš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David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Jerobeám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Mirjam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EP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Šalamoun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Eliáš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NP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Jifták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S</a:t>
                      </a:r>
                      <a:endParaRPr lang="cs-CZ" sz="20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latin typeface="Times New Roman"/>
                          <a:ea typeface="Calibri"/>
                          <a:cs typeface="Arial"/>
                        </a:rPr>
                        <a:t>Mojžíš</a:t>
                      </a:r>
                      <a:endParaRPr lang="cs-CZ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latin typeface="Times New Roman"/>
                          <a:ea typeface="Calibri"/>
                          <a:cs typeface="Arial"/>
                        </a:rPr>
                        <a:t>EP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latin typeface="Times New Roman"/>
                          <a:ea typeface="Calibri"/>
                          <a:cs typeface="Arial"/>
                        </a:rPr>
                        <a:t>Zachariáš</a:t>
                      </a:r>
                      <a:endParaRPr lang="cs-CZ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dirty="0" smtClean="0">
                          <a:latin typeface="Times New Roman"/>
                          <a:ea typeface="Calibri"/>
                          <a:cs typeface="Arial"/>
                        </a:rPr>
                        <a:t>MP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827584" y="5589240"/>
          <a:ext cx="6336704" cy="1121664"/>
        </p:xfrm>
        <a:graphic>
          <a:graphicData uri="http://schemas.openxmlformats.org/drawingml/2006/table">
            <a:tbl>
              <a:tblPr/>
              <a:tblGrid>
                <a:gridCol w="3085901"/>
                <a:gridCol w="3250803"/>
              </a:tblGrid>
              <a:tr h="747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     =    Král</a:t>
                      </a:r>
                      <a:endParaRPr lang="cs-CZ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VP </a:t>
                      </a: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=    Velký </a:t>
                      </a: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prorok píšící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MP  =    Malý </a:t>
                      </a: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prorok </a:t>
                      </a: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píšící</a:t>
                      </a:r>
                      <a:endParaRPr lang="cs-CZ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NP </a:t>
                      </a: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=    Nepíšící </a:t>
                      </a: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prorok</a:t>
                      </a:r>
                    </a:p>
                  </a:txBody>
                  <a:tcPr marL="43818" marR="4381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   =   Patriarcha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EP   =   Egypt</a:t>
                      </a:r>
                      <a:r>
                        <a:rPr lang="cs-CZ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+ </a:t>
                      </a: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Putování pouští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     =   Soudce</a:t>
                      </a:r>
                      <a:endParaRPr lang="cs-CZ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 </a:t>
                      </a: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=   Jiné</a:t>
                      </a:r>
                      <a:endParaRPr lang="cs-CZ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18" marR="4381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746720"/>
          </a:xfrm>
        </p:spPr>
        <p:txBody>
          <a:bodyPr/>
          <a:lstStyle/>
          <a:p>
            <a:r>
              <a:rPr lang="cs-CZ" b="1" i="1" u="sng" dirty="0" smtClean="0"/>
              <a:t>Přiřaďte manželky k jejich mužům: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23528" y="1124744"/>
          <a:ext cx="8659690" cy="5608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31938"/>
                <a:gridCol w="1731938"/>
                <a:gridCol w="1731938"/>
                <a:gridCol w="1731938"/>
                <a:gridCol w="1731938"/>
              </a:tblGrid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latin typeface="Times New Roman"/>
                          <a:ea typeface="Calibri"/>
                          <a:cs typeface="Arial"/>
                        </a:rPr>
                        <a:t>Amos</a:t>
                      </a: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latin typeface="Times New Roman"/>
                          <a:ea typeface="Calibri"/>
                          <a:cs typeface="Arial"/>
                        </a:rPr>
                        <a:t>Juda Makabejský</a:t>
                      </a: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latin typeface="Times New Roman"/>
                          <a:ea typeface="Calibri"/>
                          <a:cs typeface="Arial"/>
                        </a:rPr>
                        <a:t>1.000 manželek</a:t>
                      </a: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Aggeus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Josef Egyptský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Batšeba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/>
                          <a:ea typeface="Calibri"/>
                          <a:cs typeface="Arial"/>
                        </a:rPr>
                        <a:t>Abrahám</a:t>
                      </a: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Jonáš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 smtClean="0">
                          <a:latin typeface="Times New Roman"/>
                          <a:ea typeface="Calibri"/>
                          <a:cs typeface="Arial"/>
                        </a:rPr>
                        <a:t>Jezábel</a:t>
                      </a: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Achaz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Juda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Ráchel + 3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Achab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Jozue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Rebeka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Abdiáš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Joel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Sára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Aron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Malachiáš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Daniel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Micheáš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David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Mirjam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x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Eliáš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Mojžíš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Elizeus (Elíša)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Nahum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Ezechiel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Nátan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Gedeon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Ozeáš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Habakuk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Rechabeám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Izaiáš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Samson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Izák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Samuel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Jákob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Saul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Jeremiáš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Sofoniáš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Jerobeám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Šalamoun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Jifták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Zachariáš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746720"/>
          </a:xfrm>
        </p:spPr>
        <p:txBody>
          <a:bodyPr/>
          <a:lstStyle/>
          <a:p>
            <a:r>
              <a:rPr lang="cs-CZ" b="1" i="1" u="sng" dirty="0" smtClean="0"/>
              <a:t>Přiřaďte manželky k jejich mužům: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23528" y="1124744"/>
          <a:ext cx="8659690" cy="5608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31938"/>
                <a:gridCol w="1731938"/>
                <a:gridCol w="1731938"/>
                <a:gridCol w="1731938"/>
                <a:gridCol w="1731938"/>
              </a:tblGrid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latin typeface="Times New Roman"/>
                          <a:ea typeface="Calibri"/>
                          <a:cs typeface="Arial"/>
                        </a:rPr>
                        <a:t>Amos</a:t>
                      </a: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latin typeface="Times New Roman"/>
                          <a:ea typeface="Calibri"/>
                          <a:cs typeface="Arial"/>
                        </a:rPr>
                        <a:t>Juda Makabejský</a:t>
                      </a: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latin typeface="Times New Roman"/>
                          <a:ea typeface="Calibri"/>
                          <a:cs typeface="Arial"/>
                        </a:rPr>
                        <a:t>1.000 manželek</a:t>
                      </a:r>
                      <a:endParaRPr lang="cs-CZ" sz="16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Aggeus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Josef Egyptský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>
                          <a:latin typeface="Times New Roman"/>
                          <a:ea typeface="Calibri"/>
                          <a:cs typeface="Arial"/>
                        </a:rPr>
                        <a:t>Batšeba</a:t>
                      </a: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Abrahám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latin typeface="Times New Roman"/>
                          <a:ea typeface="Calibri"/>
                          <a:cs typeface="Arial"/>
                        </a:rPr>
                        <a:t>Sára</a:t>
                      </a:r>
                      <a:endParaRPr lang="cs-CZ" sz="1600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Jonáš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 smtClean="0">
                          <a:latin typeface="Times New Roman"/>
                          <a:ea typeface="Calibri"/>
                          <a:cs typeface="Arial"/>
                        </a:rPr>
                        <a:t>Jezábel</a:t>
                      </a: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Achaz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Juda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/>
                          <a:ea typeface="Calibri"/>
                          <a:cs typeface="Arial"/>
                        </a:rPr>
                        <a:t>Ráchel + 3</a:t>
                      </a: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Achab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err="1" smtClean="0">
                          <a:latin typeface="Times New Roman"/>
                          <a:ea typeface="Calibri"/>
                          <a:cs typeface="Arial"/>
                        </a:rPr>
                        <a:t>Jezábel</a:t>
                      </a:r>
                      <a:endParaRPr lang="cs-CZ" sz="1600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Jozue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/>
                          <a:ea typeface="Calibri"/>
                          <a:cs typeface="Arial"/>
                        </a:rPr>
                        <a:t>Rebeka</a:t>
                      </a: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Abdiáš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Joel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latin typeface="Times New Roman"/>
                          <a:ea typeface="Calibri"/>
                          <a:cs typeface="Arial"/>
                        </a:rPr>
                        <a:t>Sára</a:t>
                      </a: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Aron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Malachiáš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Daniel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Micheáš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David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err="1" smtClean="0">
                          <a:latin typeface="Times New Roman"/>
                          <a:ea typeface="Calibri"/>
                          <a:cs typeface="Arial"/>
                        </a:rPr>
                        <a:t>Batšeba</a:t>
                      </a:r>
                      <a:endParaRPr lang="cs-CZ" sz="1600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Mirjam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x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Eliáš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Mojžíš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Elizeus (Elíša)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Nahum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Ezechiel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Nátan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Gedeon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Ozeáš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Habakuk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Rechabeám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Izaiáš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Samson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Izák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Rebeka</a:t>
                      </a:r>
                      <a:endParaRPr lang="cs-CZ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Samuel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Jákob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latin typeface="Times New Roman"/>
                          <a:ea typeface="Calibri"/>
                          <a:cs typeface="Arial"/>
                        </a:rPr>
                        <a:t>Ráchel + 3</a:t>
                      </a:r>
                      <a:endParaRPr lang="cs-CZ" sz="1600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Saul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Jeremiáš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Sofoniáš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Jerobeám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Šalamoun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0" dirty="0" smtClean="0">
                          <a:latin typeface="Times New Roman"/>
                          <a:ea typeface="Calibri"/>
                          <a:cs typeface="Arial"/>
                        </a:rPr>
                        <a:t>1.000 manželek</a:t>
                      </a:r>
                      <a:endParaRPr lang="cs-CZ" sz="1600" b="0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Jifták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latin typeface="Times New Roman"/>
                          <a:ea typeface="Calibri"/>
                          <a:cs typeface="Arial"/>
                        </a:rPr>
                        <a:t>Zachariáš</a:t>
                      </a: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Rodinné vztahy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55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1136"/>
                <a:gridCol w="4995664"/>
              </a:tblGrid>
              <a:tr h="43951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Napište dvojce otec – syn</a:t>
                      </a: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b="1" i="1" u="sng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--------------------- </a:t>
                      </a: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---------------------  </a:t>
                      </a: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---------------------  </a:t>
                      </a: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--------------------- </a:t>
                      </a: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---------------------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Napište sourozence</a:t>
                      </a: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b="1" i="1" u="sng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--------------------- </a:t>
                      </a: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    -----------------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Rodinné vztahy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55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1136"/>
                <a:gridCol w="4995664"/>
              </a:tblGrid>
              <a:tr h="43951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Napište dvojce otec – syn</a:t>
                      </a: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b="1" i="1" u="sng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Abrahám     Izák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David           Šalamoun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Izák              Jákob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Jákob           Josef Egyptský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Jákob           Juda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Šalamoun    </a:t>
                      </a:r>
                      <a:r>
                        <a:rPr lang="cs-CZ" sz="1800" dirty="0" err="1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Rechabeám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Napište sourozence</a:t>
                      </a: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b="1" i="1" u="sng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Josef Egyptský    Juda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Mojžíš    </a:t>
                      </a:r>
                      <a:r>
                        <a:rPr lang="cs-CZ" sz="1800" dirty="0" err="1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Aron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</a:t>
                      </a:r>
                      <a:r>
                        <a:rPr lang="cs-CZ" sz="1800" dirty="0" err="1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Mirjam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Napište </a:t>
            </a:r>
            <a:r>
              <a:rPr lang="cs-CZ" dirty="0" smtClean="0"/>
              <a:t>dvojice</a:t>
            </a:r>
            <a:r>
              <a:rPr lang="cs-CZ" dirty="0" smtClean="0"/>
              <a:t>: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Učitel a žák</a:t>
                      </a: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: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---------------------   </a:t>
                      </a: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Král a prorok / soudce: </a:t>
                      </a:r>
                      <a:endParaRPr lang="cs-CZ" sz="1800" b="1" i="1" u="sng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--------------------- </a:t>
                      </a:r>
                      <a:endParaRPr lang="cs-CZ" sz="18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    </a:t>
                      </a:r>
                      <a:r>
                        <a:rPr lang="cs-CZ" sz="18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---------------------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Král proti králi</a:t>
                      </a: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:</a:t>
                      </a: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i="1" u="sng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   ---------------------    ---------------------</a:t>
                      </a:r>
                      <a:endParaRPr lang="cs-CZ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Achab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David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Eliáš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Elizeus (</a:t>
                      </a: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Elíša</a:t>
                      </a: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Jerobeám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Jozue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Mojžíš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Nátan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Rechabeám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Samuel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Arial"/>
                        </a:rPr>
                        <a:t>Saul</a:t>
                      </a:r>
                      <a:endParaRPr lang="cs-CZ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562</Words>
  <Application>Microsoft Office PowerPoint</Application>
  <PresentationFormat>Předvádění na obrazovce (4:3)</PresentationFormat>
  <Paragraphs>371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Cesta</vt:lpstr>
      <vt:lpstr>4. Setkání – Důležité Osoby Starého zákona</vt:lpstr>
      <vt:lpstr>DŮLEŽITÉ OSOBY STARÉHO ZÁKONA</vt:lpstr>
      <vt:lpstr>Poznáš Tyto postavy?</vt:lpstr>
      <vt:lpstr>Poznáš Tyto postavy?</vt:lpstr>
      <vt:lpstr>Přiřaďte manželky k jejich mužům:</vt:lpstr>
      <vt:lpstr>Přiřaďte manželky k jejich mužům:</vt:lpstr>
      <vt:lpstr>Rodinné vztahy</vt:lpstr>
      <vt:lpstr>Rodinné vztahy</vt:lpstr>
      <vt:lpstr>Napište dvojice:</vt:lpstr>
      <vt:lpstr>Napište dvojce:</vt:lpstr>
      <vt:lpstr>Dějiny spásy v časové přímce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Setkání – Lidé, kteří se setkali s Bohem</dc:title>
  <dc:creator>Uživatel</dc:creator>
  <cp:lastModifiedBy>Michal</cp:lastModifiedBy>
  <cp:revision>31</cp:revision>
  <dcterms:created xsi:type="dcterms:W3CDTF">2011-03-28T18:35:10Z</dcterms:created>
  <dcterms:modified xsi:type="dcterms:W3CDTF">2014-12-20T21:38:31Z</dcterms:modified>
</cp:coreProperties>
</file>