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3"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5" r:id="rId21"/>
    <p:sldId id="276" r:id="rId22"/>
    <p:sldId id="277" r:id="rId23"/>
    <p:sldId id="279" r:id="rId24"/>
    <p:sldId id="278" r:id="rId25"/>
    <p:sldId id="280" r:id="rId2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5" name="Zaoblený obdélník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Zaoblený obdélník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Nadpis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cs-CZ" smtClean="0"/>
              <a:t>Klepnutím lze upravit styl předlohy nadpisů.</a:t>
            </a:r>
            <a:endParaRPr kumimoji="0" lang="en-US"/>
          </a:p>
        </p:txBody>
      </p:sp>
      <p:sp>
        <p:nvSpPr>
          <p:cNvPr id="20" name="Podnadpis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smtClean="0"/>
              <a:t>Klepnutím lze upravit styl předlohy podnadpisů.</a:t>
            </a:r>
            <a:endParaRPr kumimoji="0" lang="en-US"/>
          </a:p>
        </p:txBody>
      </p:sp>
      <p:sp>
        <p:nvSpPr>
          <p:cNvPr id="19" name="Zástupný symbol pro datum 18"/>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8" name="Zástupný symbol pro zápatí 7"/>
          <p:cNvSpPr>
            <a:spLocks noGrp="1"/>
          </p:cNvSpPr>
          <p:nvPr>
            <p:ph type="ftr" sz="quarter" idx="11"/>
          </p:nvPr>
        </p:nvSpPr>
        <p:spPr/>
        <p:txBody>
          <a:bodyPr/>
          <a:lstStyle>
            <a:extLst/>
          </a:lstStyle>
          <a:p>
            <a:endParaRPr lang="cs-CZ"/>
          </a:p>
        </p:txBody>
      </p:sp>
      <p:sp>
        <p:nvSpPr>
          <p:cNvPr id="11" name="Zástupný symbol pro číslo snímku 10"/>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502920" y="4983480"/>
            <a:ext cx="8183880" cy="1051560"/>
          </a:xfrm>
        </p:spPr>
        <p:txBody>
          <a:bodyPr/>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502920" y="530352"/>
            <a:ext cx="8183880" cy="4187952"/>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533404"/>
            <a:ext cx="1981200" cy="5257799"/>
          </a:xfrm>
        </p:spPr>
        <p:txBody>
          <a:bodyPr vert="eaVert"/>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533400" y="533402"/>
            <a:ext cx="5943600" cy="5257801"/>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502920" y="4983480"/>
            <a:ext cx="8183880" cy="1051560"/>
          </a:xfrm>
        </p:spPr>
        <p:txBody>
          <a:bodyPr/>
          <a:lstStyle>
            <a:extLst/>
          </a:lstStyle>
          <a:p>
            <a:r>
              <a:rPr kumimoji="0" lang="cs-CZ" smtClean="0"/>
              <a:t>Klepnutím lze upravit styl předlohy nadpisů.</a:t>
            </a:r>
            <a:endParaRPr kumimoji="0" lang="en-US"/>
          </a:p>
        </p:txBody>
      </p:sp>
      <p:sp>
        <p:nvSpPr>
          <p:cNvPr id="3" name="Zástupný symbol pro obsah 2"/>
          <p:cNvSpPr>
            <a:spLocks noGrp="1"/>
          </p:cNvSpPr>
          <p:nvPr>
            <p:ph idx="1"/>
          </p:nvPr>
        </p:nvSpPr>
        <p:spPr>
          <a:xfrm>
            <a:off x="502920" y="530352"/>
            <a:ext cx="8183880" cy="4187952"/>
          </a:xfrm>
        </p:spPr>
        <p:txBody>
          <a:bodyPr/>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14" name="Zaoblený obdélník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Zaoblený obdélník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Nadpis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obsah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502920" y="4983480"/>
            <a:ext cx="8183880" cy="1051560"/>
          </a:xfrm>
        </p:spPr>
        <p:txBody>
          <a:bodyPr anchor="b"/>
          <a:lstStyle>
            <a:lvl1pPr>
              <a:defRPr b="1"/>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5" name="Zástupný symbol pro obsah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8" name="Zástupný symbol pro zápatí 7"/>
          <p:cNvSpPr>
            <a:spLocks noGrp="1"/>
          </p:cNvSpPr>
          <p:nvPr>
            <p:ph type="ftr" sz="quarter" idx="11"/>
          </p:nvPr>
        </p:nvSpPr>
        <p:spPr/>
        <p:txBody>
          <a:bodyPr/>
          <a:lstStyle>
            <a:extLst/>
          </a:lstStyle>
          <a:p>
            <a:endParaRPr lang="cs-CZ"/>
          </a:p>
        </p:txBody>
      </p:sp>
      <p:sp>
        <p:nvSpPr>
          <p:cNvPr id="9" name="Zástupný symbol pro číslo snímku 8"/>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4" name="Zástupný symbol pro zápatí 3"/>
          <p:cNvSpPr>
            <a:spLocks noGrp="1"/>
          </p:cNvSpPr>
          <p:nvPr>
            <p:ph type="ftr" sz="quarter" idx="11"/>
          </p:nvPr>
        </p:nvSpPr>
        <p:spPr/>
        <p:txBody>
          <a:bodyPr/>
          <a:lstStyle>
            <a:extLst/>
          </a:lstStyle>
          <a:p>
            <a:endParaRPr lang="cs-CZ"/>
          </a:p>
        </p:txBody>
      </p:sp>
      <p:sp>
        <p:nvSpPr>
          <p:cNvPr id="5" name="Zástupný symbol pro číslo snímku 4"/>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7" name="Zaoblený obdélník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Zástupný symbol pro datum 1"/>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3" name="Zástupný symbol pro zápatí 2"/>
          <p:cNvSpPr>
            <a:spLocks noGrp="1"/>
          </p:cNvSpPr>
          <p:nvPr>
            <p:ph type="ftr" sz="quarter" idx="11"/>
          </p:nvPr>
        </p:nvSpPr>
        <p:spPr/>
        <p:txBody>
          <a:bodyPr/>
          <a:lstStyle>
            <a:extLst/>
          </a:lstStyle>
          <a:p>
            <a:endParaRPr lang="cs-CZ"/>
          </a:p>
        </p:txBody>
      </p:sp>
      <p:sp>
        <p:nvSpPr>
          <p:cNvPr id="4" name="Zástupný symbol pro číslo snímku 3"/>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9A9B5E88-17BE-4947-8EF8-C0DE8D32ADF0}"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5" name="Zaoblený obdélník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Obdélník s jedním zakulaceným rohem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Nadpis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cs-CZ" smtClean="0"/>
              <a:t>Klepnutím lze upravit styl předlohy nadpisů.</a:t>
            </a:r>
            <a:endParaRPr kumimoji="0" lang="en-US"/>
          </a:p>
        </p:txBody>
      </p:sp>
      <p:sp>
        <p:nvSpPr>
          <p:cNvPr id="4" name="Zástupný symbol pro text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fld id="{0CADEF23-862A-46DE-AEF7-BC0FB8721DCF}" type="datetimeFigureOut">
              <a:rPr lang="cs-CZ" smtClean="0"/>
              <a:pPr/>
              <a:t>2.6.2015</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9A9B5E88-17BE-4947-8EF8-C0DE8D32ADF0}" type="slidenum">
              <a:rPr lang="cs-CZ" smtClean="0"/>
              <a:pPr/>
              <a:t>‹#›</a:t>
            </a:fld>
            <a:endParaRPr lang="cs-CZ"/>
          </a:p>
        </p:txBody>
      </p:sp>
      <p:sp>
        <p:nvSpPr>
          <p:cNvPr id="3" name="Zástupný symbol pro obrázek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cs-CZ" smtClean="0"/>
              <a:t>Klepnutím na ikonu přidáte obrázek.</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Zaoblený obdélník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Zaoblený obdélník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Zástupný symbol pro nadpis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cs-CZ" smtClean="0"/>
              <a:t>Klepnutím lze upravit styl předlohy nadpisů.</a:t>
            </a:r>
            <a:endParaRPr kumimoji="0" lang="en-US"/>
          </a:p>
        </p:txBody>
      </p:sp>
      <p:sp>
        <p:nvSpPr>
          <p:cNvPr id="4" name="Zástupný symbol pro text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25" name="Zástupný symbol pro datum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CADEF23-862A-46DE-AEF7-BC0FB8721DCF}" type="datetimeFigureOut">
              <a:rPr lang="cs-CZ" smtClean="0"/>
              <a:pPr/>
              <a:t>2.6.2015</a:t>
            </a:fld>
            <a:endParaRPr lang="cs-CZ"/>
          </a:p>
        </p:txBody>
      </p:sp>
      <p:sp>
        <p:nvSpPr>
          <p:cNvPr id="18" name="Zástupný symbol pro zápatí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cs-CZ"/>
          </a:p>
        </p:txBody>
      </p:sp>
      <p:sp>
        <p:nvSpPr>
          <p:cNvPr id="5" name="Zástupný symbol pro číslo snímku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A9B5E88-17BE-4947-8EF8-C0DE8D32ADF0}"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HŘÍCH</a:t>
            </a:r>
            <a:endParaRPr lang="cs-CZ" dirty="0"/>
          </a:p>
        </p:txBody>
      </p:sp>
      <p:sp>
        <p:nvSpPr>
          <p:cNvPr id="3" name="Podnadpis 2"/>
          <p:cNvSpPr>
            <a:spLocks noGrp="1"/>
          </p:cNvSpPr>
          <p:nvPr>
            <p:ph type="subTitle" idx="1"/>
          </p:nvPr>
        </p:nvSpPr>
        <p:spPr/>
        <p:txBody>
          <a:bodyPr>
            <a:normAutofit lnSpcReduction="10000"/>
          </a:bodyPr>
          <a:lstStyle/>
          <a:p>
            <a:r>
              <a:rPr lang="cs-CZ" i="1" dirty="0" smtClean="0"/>
              <a:t>Víme přece, že starý člověk v nás byl spolu s ním ukřižován, aby tělo ovládané hříchem bylo zbaveno moci a my už hříchu neotročili.  (Řím 6,6)</a:t>
            </a:r>
          </a:p>
          <a:p>
            <a:endParaRPr lang="cs-C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Svědectví Písma</a:t>
            </a:r>
            <a:endParaRPr lang="cs-CZ" dirty="0"/>
          </a:p>
        </p:txBody>
      </p:sp>
      <p:sp>
        <p:nvSpPr>
          <p:cNvPr id="3" name="Zástupný symbol pro obsah 2"/>
          <p:cNvSpPr>
            <a:spLocks noGrp="1"/>
          </p:cNvSpPr>
          <p:nvPr>
            <p:ph idx="1"/>
          </p:nvPr>
        </p:nvSpPr>
        <p:spPr>
          <a:xfrm>
            <a:off x="467544" y="1268760"/>
            <a:ext cx="8183880" cy="4980040"/>
          </a:xfrm>
        </p:spPr>
        <p:txBody>
          <a:bodyPr>
            <a:normAutofit fontScale="70000" lnSpcReduction="20000"/>
          </a:bodyPr>
          <a:lstStyle/>
          <a:p>
            <a:r>
              <a:rPr lang="cs-CZ" sz="2400" dirty="0" smtClean="0"/>
              <a:t>Názorným způsobem o skutečnosti ovládnutí člověka hříchem mluví zpráva o prvotním hříchu:</a:t>
            </a:r>
          </a:p>
          <a:p>
            <a:pPr>
              <a:buNone/>
            </a:pPr>
            <a:endParaRPr lang="cs-CZ" sz="2400" dirty="0" smtClean="0"/>
          </a:p>
          <a:p>
            <a:pPr>
              <a:lnSpc>
                <a:spcPct val="170000"/>
              </a:lnSpc>
              <a:buNone/>
            </a:pPr>
            <a:r>
              <a:rPr lang="cs-CZ" sz="2400" i="1" dirty="0" err="1" smtClean="0"/>
              <a:t>Nejzchytralejší</a:t>
            </a:r>
            <a:r>
              <a:rPr lang="cs-CZ" sz="2400" i="1" dirty="0" smtClean="0"/>
              <a:t> ze vší polní zvěře, kterou Hospodin Bůh učinil, byl had. Řekl ženě: </a:t>
            </a:r>
            <a:r>
              <a:rPr lang="cs-CZ" sz="2400" i="1" dirty="0" smtClean="0">
                <a:solidFill>
                  <a:srgbClr val="C00000"/>
                </a:solidFill>
              </a:rPr>
              <a:t>„Jakže, Bůh vám zakázal jíst ze všech stromů v zahradě?“ </a:t>
            </a:r>
            <a:r>
              <a:rPr lang="cs-CZ" sz="2400" i="1" dirty="0" smtClean="0"/>
              <a:t>Žena hadovi odvětila: „Plody ze stromů v zahradě jíst smíme. Jen o plodech ze stromu, který je uprostřed zahrady, Bůh řekl: ‚Nejezte z něho, ani se ho nedotkněte, abyste nezemřeli.‘“ Had ženu ujišťoval: </a:t>
            </a:r>
            <a:r>
              <a:rPr lang="cs-CZ" sz="2400" i="1" dirty="0" smtClean="0">
                <a:solidFill>
                  <a:srgbClr val="C00000"/>
                </a:solidFill>
              </a:rPr>
              <a:t>„Nikoli, nepropadnete smrti. Bůh však ví, že v den, kdy z něho pojíte, otevřou se vám oči a budete jako Bůh znát dobré i zlé.“ </a:t>
            </a:r>
            <a:r>
              <a:rPr lang="cs-CZ" sz="2400" i="1" dirty="0" smtClean="0"/>
              <a:t>Žena viděla, že je to strom s plody dobrými k jídlu, lákavý pro oči, strom slibující vševědoucnost. Vzala tedy z jeho plodů a jedla, dala také svému muži, který byl s ní, a on též jedl. (1 </a:t>
            </a:r>
            <a:r>
              <a:rPr lang="cs-CZ" sz="2400" i="1" dirty="0" err="1" smtClean="0"/>
              <a:t>Moj</a:t>
            </a:r>
            <a:r>
              <a:rPr lang="cs-CZ" sz="2400" i="1" dirty="0" smtClean="0"/>
              <a:t> 3, 1 – 6)</a:t>
            </a:r>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Svědectví Písma</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pPr marL="457200" indent="-457200">
              <a:buNone/>
            </a:pPr>
            <a:r>
              <a:rPr lang="cs-CZ" sz="2400" dirty="0" smtClean="0"/>
              <a:t>1. Ďábel zpochybňuje Boží zákaz.</a:t>
            </a:r>
          </a:p>
          <a:p>
            <a:pPr marL="457200" indent="-457200">
              <a:buNone/>
            </a:pPr>
            <a:r>
              <a:rPr lang="cs-CZ" sz="2000" i="1" dirty="0" smtClean="0"/>
              <a:t>„Jakže, Bůh vám zakázal jíst ze všech stromů v zahradě?“</a:t>
            </a:r>
          </a:p>
          <a:p>
            <a:pPr marL="457200" indent="-457200">
              <a:buFont typeface="+mj-lt"/>
              <a:buAutoNum type="arabicPeriod"/>
            </a:pPr>
            <a:endParaRPr lang="cs-CZ" sz="2400" i="1" dirty="0" smtClean="0"/>
          </a:p>
          <a:p>
            <a:pPr marL="457200" indent="-457200">
              <a:buNone/>
            </a:pPr>
            <a:r>
              <a:rPr lang="cs-CZ" sz="2400" i="1" dirty="0" smtClean="0"/>
              <a:t>2. Bůh nemluví pravdu, Bůh je žárlivý na své postavení, nechce člověku dopřát něco, na co má právo.</a:t>
            </a:r>
          </a:p>
          <a:p>
            <a:pPr marL="457200" indent="-457200">
              <a:buNone/>
            </a:pPr>
            <a:r>
              <a:rPr lang="cs-CZ" sz="2000" i="1" dirty="0" smtClean="0"/>
              <a:t>„Nikoli, nepropadnete smrti. Bůh však ví, že v den, kdy z něho pojíte, otevřou se vám oči …“</a:t>
            </a:r>
          </a:p>
          <a:p>
            <a:pPr marL="457200" indent="-457200">
              <a:buFont typeface="+mj-lt"/>
              <a:buAutoNum type="arabicPeriod"/>
            </a:pPr>
            <a:endParaRPr lang="cs-CZ" sz="2400" i="1" dirty="0" smtClean="0"/>
          </a:p>
          <a:p>
            <a:pPr marL="457200" indent="-457200">
              <a:buNone/>
            </a:pPr>
            <a:r>
              <a:rPr lang="cs-CZ" sz="2400" i="1" dirty="0" smtClean="0"/>
              <a:t>3. Vykonání hříchu přinese něco dobrého a bude to lepší než dříve.</a:t>
            </a:r>
          </a:p>
          <a:p>
            <a:pPr marL="457200" indent="-457200">
              <a:buNone/>
            </a:pPr>
            <a:r>
              <a:rPr lang="cs-CZ" sz="2000" i="1" dirty="0" smtClean="0"/>
              <a:t>„… a budete jako Bůh znát dobré i zlé.“</a:t>
            </a:r>
          </a:p>
          <a:p>
            <a:pPr marL="457200" indent="-457200">
              <a:buFont typeface="+mj-lt"/>
              <a:buAutoNum type="arabicPeriod"/>
            </a:pPr>
            <a:endParaRPr lang="cs-CZ" sz="2400" i="1" dirty="0" smtClean="0"/>
          </a:p>
          <a:p>
            <a:pPr marL="457200" indent="-457200">
              <a:buNone/>
            </a:pPr>
            <a:endParaRPr lang="cs-CZ" sz="2400" i="1" dirty="0" smtClean="0"/>
          </a:p>
          <a:p>
            <a:pPr marL="457200" indent="-457200">
              <a:buNone/>
            </a:pPr>
            <a:endParaRPr lang="cs-CZ" sz="2400" dirty="0" smtClean="0"/>
          </a:p>
          <a:p>
            <a:pPr>
              <a:buNone/>
            </a:pPr>
            <a:endParaRPr lang="cs-CZ" sz="2400" dirty="0" smtClean="0"/>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Svědectví Písma</a:t>
            </a:r>
            <a:endParaRPr lang="cs-CZ" dirty="0"/>
          </a:p>
        </p:txBody>
      </p:sp>
      <p:sp>
        <p:nvSpPr>
          <p:cNvPr id="3" name="Zástupný symbol pro obsah 2"/>
          <p:cNvSpPr>
            <a:spLocks noGrp="1"/>
          </p:cNvSpPr>
          <p:nvPr>
            <p:ph idx="1"/>
          </p:nvPr>
        </p:nvSpPr>
        <p:spPr>
          <a:xfrm>
            <a:off x="467544" y="1268760"/>
            <a:ext cx="8183880" cy="4980040"/>
          </a:xfrm>
        </p:spPr>
        <p:txBody>
          <a:bodyPr>
            <a:normAutofit lnSpcReduction="10000"/>
          </a:bodyPr>
          <a:lstStyle/>
          <a:p>
            <a:pPr marL="457200" indent="-457200">
              <a:buNone/>
            </a:pPr>
            <a:r>
              <a:rPr lang="cs-CZ" sz="2400" i="1" dirty="0" smtClean="0"/>
              <a:t> … něco dobrého a bude to lepší než dříve.</a:t>
            </a:r>
          </a:p>
          <a:p>
            <a:pPr marL="457200" indent="-457200">
              <a:buNone/>
            </a:pPr>
            <a:endParaRPr lang="cs-CZ" sz="2400" i="1" dirty="0" smtClean="0"/>
          </a:p>
          <a:p>
            <a:pPr marL="457200" indent="-457200"/>
            <a:r>
              <a:rPr lang="cs-CZ" sz="2400" dirty="0" smtClean="0"/>
              <a:t>A o to v hříchu jde, myslíme si, že cesta, kterou nám Bůh ukazuje svými přikázáními, není dostatečná nebo odpovídající pro náš život. Proto volíme svou cestu.</a:t>
            </a:r>
          </a:p>
          <a:p>
            <a:pPr marL="457200" indent="-457200"/>
            <a:endParaRPr lang="cs-CZ" sz="2400" dirty="0" smtClean="0"/>
          </a:p>
          <a:p>
            <a:pPr marL="457200" indent="-457200"/>
            <a:r>
              <a:rPr lang="cs-CZ" sz="2400" dirty="0" smtClean="0"/>
              <a:t>Nikdy nevolí člověk hřích pro vykonání zla, ale </a:t>
            </a:r>
            <a:r>
              <a:rPr lang="cs-CZ" sz="2400" dirty="0" smtClean="0">
                <a:solidFill>
                  <a:srgbClr val="C00000"/>
                </a:solidFill>
              </a:rPr>
              <a:t>vidí v něm dobro</a:t>
            </a:r>
            <a:r>
              <a:rPr lang="cs-CZ" sz="2400" dirty="0" smtClean="0"/>
              <a:t> pro svůj život.</a:t>
            </a:r>
          </a:p>
          <a:p>
            <a:pPr marL="457200" indent="-457200"/>
            <a:endParaRPr lang="cs-CZ" sz="2400" dirty="0" smtClean="0"/>
          </a:p>
          <a:p>
            <a:pPr marL="457200" indent="-457200"/>
            <a:r>
              <a:rPr lang="cs-CZ" sz="2400" dirty="0" smtClean="0"/>
              <a:t>A to je o tolik těžší, o kolik nás Bůh žádá, abychom se zapřeli a zmařili svůj život pro Něho.</a:t>
            </a:r>
          </a:p>
          <a:p>
            <a:pPr marL="457200" indent="-457200">
              <a:buNone/>
            </a:pPr>
            <a:endParaRPr lang="cs-CZ" sz="2400" i="1" dirty="0" smtClean="0"/>
          </a:p>
          <a:p>
            <a:pPr marL="457200" indent="-457200">
              <a:buNone/>
            </a:pPr>
            <a:endParaRPr lang="cs-CZ" sz="2400" dirty="0" smtClean="0"/>
          </a:p>
          <a:p>
            <a:pPr>
              <a:buNone/>
            </a:pPr>
            <a:endParaRPr lang="cs-CZ" sz="2400" dirty="0" smtClean="0"/>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Svědectví Písma</a:t>
            </a:r>
            <a:endParaRPr lang="cs-CZ" dirty="0"/>
          </a:p>
        </p:txBody>
      </p:sp>
      <p:sp>
        <p:nvSpPr>
          <p:cNvPr id="3" name="Zástupný symbol pro obsah 2"/>
          <p:cNvSpPr>
            <a:spLocks noGrp="1"/>
          </p:cNvSpPr>
          <p:nvPr>
            <p:ph idx="1"/>
          </p:nvPr>
        </p:nvSpPr>
        <p:spPr>
          <a:xfrm>
            <a:off x="467544" y="1268760"/>
            <a:ext cx="8183880" cy="4980040"/>
          </a:xfrm>
        </p:spPr>
        <p:txBody>
          <a:bodyPr>
            <a:normAutofit fontScale="92500" lnSpcReduction="10000"/>
          </a:bodyPr>
          <a:lstStyle/>
          <a:p>
            <a:r>
              <a:rPr lang="cs-CZ" sz="2400" dirty="0" smtClean="0"/>
              <a:t>Vystřízlivění, které přichází po hříchu:</a:t>
            </a:r>
          </a:p>
          <a:p>
            <a:pPr>
              <a:buNone/>
            </a:pPr>
            <a:endParaRPr lang="cs-CZ" sz="2400" dirty="0" smtClean="0"/>
          </a:p>
          <a:p>
            <a:pPr>
              <a:lnSpc>
                <a:spcPct val="150000"/>
              </a:lnSpc>
              <a:buNone/>
            </a:pPr>
            <a:r>
              <a:rPr lang="cs-CZ" sz="1800" dirty="0" smtClean="0">
                <a:solidFill>
                  <a:srgbClr val="C00000"/>
                </a:solidFill>
              </a:rPr>
              <a:t>Oběma se otevřely oči: poznali, že jsou nazí. Spletli tedy fíkové listy a přepásali se jimi. </a:t>
            </a:r>
            <a:r>
              <a:rPr lang="cs-CZ" sz="1800" dirty="0" smtClean="0"/>
              <a:t>Tu uslyšeli hlas Hospodina Boha procházejícího se po zahradě za denního vánku. </a:t>
            </a:r>
            <a:r>
              <a:rPr lang="cs-CZ" sz="1800" dirty="0" smtClean="0">
                <a:solidFill>
                  <a:srgbClr val="C00000"/>
                </a:solidFill>
              </a:rPr>
              <a:t>I ukryli se člověk a jeho žena před Hospodinem Bohem uprostřed stromoví v zahradě. </a:t>
            </a:r>
            <a:r>
              <a:rPr lang="cs-CZ" sz="1800" dirty="0" smtClean="0"/>
              <a:t>Hospodin Bůh zavolal na člověka: „Kde jsi?“ On odpověděl: „Uslyšel jsem v zahradě tvůj hlas a bál jsem se. A protože jsem nahý, ukryl jsem se.“ Bůh mu řekl: „Kdo ti pověděl, že jsi nahý? Nejedl jsi z toho stromu, z něhož jsem ti zakázal jíst?“ Člověk odpověděl: </a:t>
            </a:r>
            <a:r>
              <a:rPr lang="cs-CZ" sz="1800" dirty="0" smtClean="0">
                <a:solidFill>
                  <a:srgbClr val="C00000"/>
                </a:solidFill>
              </a:rPr>
              <a:t>„Žena, kterou jsi mi dal, aby při mně stála, ta mi dala z toho stromu a já jsem jedl.“ </a:t>
            </a:r>
            <a:r>
              <a:rPr lang="cs-CZ" sz="1800" dirty="0" smtClean="0"/>
              <a:t>Proto řekl Hospodin Bůh ženě: „Cos to učinila?“ Žena odpověděla: „Had mě podvedl a já jsem jedla.“</a:t>
            </a:r>
            <a:r>
              <a:rPr lang="cs-CZ" sz="1800" i="1" dirty="0" smtClean="0"/>
              <a:t>(1 </a:t>
            </a:r>
            <a:r>
              <a:rPr lang="cs-CZ" sz="1800" i="1" dirty="0" err="1" smtClean="0"/>
              <a:t>Moj</a:t>
            </a:r>
            <a:r>
              <a:rPr lang="cs-CZ" sz="1800" i="1" dirty="0" smtClean="0"/>
              <a:t> 3, 7 – 13)</a:t>
            </a:r>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Svědectví Písma</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pPr marL="457200" indent="-457200">
              <a:buNone/>
            </a:pPr>
            <a:r>
              <a:rPr lang="cs-CZ" sz="2400" dirty="0" smtClean="0"/>
              <a:t>1. Člověk poznává svou zranitelnost, nutná obrana před zneužitím druhým člověkem.</a:t>
            </a:r>
          </a:p>
          <a:p>
            <a:pPr marL="457200" indent="-457200">
              <a:buNone/>
            </a:pPr>
            <a:r>
              <a:rPr lang="cs-CZ" sz="2000" i="1" dirty="0" smtClean="0"/>
              <a:t>Oběma se otevřely oči: poznali, že jsou nazí. Spletli tedy fíkové listy a přepásali se jimi.</a:t>
            </a:r>
          </a:p>
          <a:p>
            <a:pPr marL="457200" indent="-457200">
              <a:buNone/>
            </a:pPr>
            <a:endParaRPr lang="cs-CZ" sz="2400" i="1" dirty="0" smtClean="0"/>
          </a:p>
          <a:p>
            <a:pPr marL="457200" indent="-457200">
              <a:buNone/>
            </a:pPr>
            <a:r>
              <a:rPr lang="cs-CZ" sz="2400" dirty="0" smtClean="0"/>
              <a:t>2. Člověk se bojí Boha a utíká před ním.</a:t>
            </a:r>
            <a:r>
              <a:rPr lang="cs-CZ" sz="2400" i="1" dirty="0" smtClean="0"/>
              <a:t> </a:t>
            </a:r>
          </a:p>
          <a:p>
            <a:pPr marL="457200" indent="-457200">
              <a:buNone/>
            </a:pPr>
            <a:r>
              <a:rPr lang="cs-CZ" sz="2000" i="1" dirty="0" smtClean="0"/>
              <a:t>I ukryli se člověk a jeho žena před Hospodinem Bohem uprostřed stromoví v zahradě.</a:t>
            </a:r>
          </a:p>
          <a:p>
            <a:pPr marL="457200" indent="-457200">
              <a:buNone/>
            </a:pPr>
            <a:endParaRPr lang="cs-CZ" sz="2400" i="1" dirty="0" smtClean="0"/>
          </a:p>
          <a:p>
            <a:pPr marL="457200" indent="-457200">
              <a:buNone/>
            </a:pPr>
            <a:r>
              <a:rPr lang="cs-CZ" sz="2400" dirty="0" smtClean="0"/>
              <a:t>3. Nepřiznání si viny (pravdy). Svádění jeden na druhého.</a:t>
            </a:r>
          </a:p>
          <a:p>
            <a:pPr marL="457200" indent="-457200">
              <a:buNone/>
            </a:pPr>
            <a:r>
              <a:rPr lang="cs-CZ" sz="2000" i="1" dirty="0" smtClean="0"/>
              <a:t>„Žena, kterou jsi mi dal, aby při mně stála, ta mi dala z toho stromu a já jsem jedl.“</a:t>
            </a:r>
            <a:endParaRPr lang="cs-CZ" sz="2400" i="1" dirty="0" smtClean="0"/>
          </a:p>
          <a:p>
            <a:pPr marL="457200" indent="-457200">
              <a:buNone/>
            </a:pPr>
            <a:endParaRPr lang="cs-CZ" sz="2400" i="1" dirty="0" smtClean="0"/>
          </a:p>
          <a:p>
            <a:pPr marL="457200" indent="-457200">
              <a:buNone/>
            </a:pPr>
            <a:endParaRPr lang="cs-CZ" sz="2400" dirty="0" smtClean="0"/>
          </a:p>
          <a:p>
            <a:pPr>
              <a:buNone/>
            </a:pPr>
            <a:endParaRPr lang="cs-CZ" sz="2400" dirty="0" smtClean="0"/>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Svědectví Písma</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r>
              <a:rPr lang="cs-CZ" sz="2400" dirty="0" smtClean="0"/>
              <a:t>A dále: </a:t>
            </a:r>
          </a:p>
          <a:p>
            <a:pPr>
              <a:lnSpc>
                <a:spcPct val="150000"/>
              </a:lnSpc>
              <a:buNone/>
            </a:pPr>
            <a:r>
              <a:rPr lang="cs-CZ" sz="1800" i="1" dirty="0" smtClean="0"/>
              <a:t>Ženě řekl: „Velice rozmnožím tvé </a:t>
            </a:r>
            <a:r>
              <a:rPr lang="cs-CZ" sz="1800" i="1" dirty="0" smtClean="0">
                <a:solidFill>
                  <a:srgbClr val="C00000"/>
                </a:solidFill>
              </a:rPr>
              <a:t>trápení i bolesti</a:t>
            </a:r>
            <a:r>
              <a:rPr lang="cs-CZ" sz="1800" i="1" dirty="0" smtClean="0"/>
              <a:t> těhotenství, syny budeš </a:t>
            </a:r>
            <a:r>
              <a:rPr lang="cs-CZ" sz="1800" i="1" dirty="0" smtClean="0">
                <a:solidFill>
                  <a:srgbClr val="C00000"/>
                </a:solidFill>
              </a:rPr>
              <a:t>rodit v utrpení</a:t>
            </a:r>
            <a:r>
              <a:rPr lang="cs-CZ" sz="1800" i="1" dirty="0" smtClean="0"/>
              <a:t>, budeš </a:t>
            </a:r>
            <a:r>
              <a:rPr lang="cs-CZ" sz="1800" i="1" dirty="0" smtClean="0">
                <a:solidFill>
                  <a:srgbClr val="C00000"/>
                </a:solidFill>
              </a:rPr>
              <a:t>dychtit po svém muži</a:t>
            </a:r>
            <a:r>
              <a:rPr lang="cs-CZ" sz="1800" i="1" dirty="0" smtClean="0"/>
              <a:t>, ale on nad tebou bude vládnout.“ </a:t>
            </a:r>
          </a:p>
          <a:p>
            <a:pPr>
              <a:lnSpc>
                <a:spcPct val="150000"/>
              </a:lnSpc>
              <a:buNone/>
            </a:pPr>
            <a:r>
              <a:rPr lang="cs-CZ" sz="1800" i="1" dirty="0" smtClean="0"/>
              <a:t>Adamovi řekl: „Uposlechl jsi hlasu své ženy a jedl jsi ze stromu, z něhož jsem ti zakázal jíst. Kvůli tobě nechť je </a:t>
            </a:r>
            <a:r>
              <a:rPr lang="cs-CZ" sz="1800" i="1" dirty="0" smtClean="0">
                <a:solidFill>
                  <a:srgbClr val="C00000"/>
                </a:solidFill>
              </a:rPr>
              <a:t>země prokleta</a:t>
            </a:r>
            <a:r>
              <a:rPr lang="cs-CZ" sz="1800" i="1" dirty="0" smtClean="0"/>
              <a:t>; po celý svůj život z ní budeš </a:t>
            </a:r>
            <a:r>
              <a:rPr lang="cs-CZ" sz="1800" i="1" dirty="0" smtClean="0">
                <a:solidFill>
                  <a:srgbClr val="C00000"/>
                </a:solidFill>
              </a:rPr>
              <a:t>jíst v trápení</a:t>
            </a:r>
            <a:r>
              <a:rPr lang="cs-CZ" sz="1800" i="1" dirty="0" smtClean="0"/>
              <a:t>.  Vydá ti </a:t>
            </a:r>
            <a:r>
              <a:rPr lang="cs-CZ" sz="1800" i="1" dirty="0" smtClean="0">
                <a:solidFill>
                  <a:srgbClr val="C00000"/>
                </a:solidFill>
              </a:rPr>
              <a:t>jenom trní a hloží </a:t>
            </a:r>
            <a:r>
              <a:rPr lang="cs-CZ" sz="1800" i="1" dirty="0" smtClean="0"/>
              <a:t>a budeš jíst polní byliny. V </a:t>
            </a:r>
            <a:r>
              <a:rPr lang="cs-CZ" sz="1800" i="1" dirty="0" smtClean="0">
                <a:solidFill>
                  <a:srgbClr val="C00000"/>
                </a:solidFill>
              </a:rPr>
              <a:t>potu své tváře </a:t>
            </a:r>
            <a:r>
              <a:rPr lang="cs-CZ" sz="1800" i="1" dirty="0" smtClean="0"/>
              <a:t>budeš jíst chléb, dokud se nenavrátíš do země, z níž jsi byl vzat. </a:t>
            </a:r>
            <a:r>
              <a:rPr lang="cs-CZ" sz="1800" i="1" dirty="0" smtClean="0">
                <a:solidFill>
                  <a:srgbClr val="C00000"/>
                </a:solidFill>
              </a:rPr>
              <a:t>Prach jsi a v prach se navrátíš.</a:t>
            </a:r>
            <a:r>
              <a:rPr lang="cs-CZ" sz="1800" i="1" dirty="0" smtClean="0"/>
              <a:t>“ (1 </a:t>
            </a:r>
            <a:r>
              <a:rPr lang="cs-CZ" sz="1800" i="1" dirty="0" err="1" smtClean="0"/>
              <a:t>Moj</a:t>
            </a:r>
            <a:r>
              <a:rPr lang="cs-CZ" sz="1800" i="1" dirty="0" smtClean="0"/>
              <a:t> 3, 16 – 19)</a:t>
            </a:r>
          </a:p>
          <a:p>
            <a:pPr>
              <a:buNone/>
            </a:pPr>
            <a:endParaRPr lang="cs-CZ" sz="1800" i="1" dirty="0" smtClean="0"/>
          </a:p>
          <a:p>
            <a:pPr>
              <a:buNone/>
            </a:pPr>
            <a:endParaRPr lang="cs-CZ" sz="1800" i="1" dirty="0" smtClean="0"/>
          </a:p>
          <a:p>
            <a:pPr>
              <a:buNone/>
            </a:pPr>
            <a:endParaRPr lang="cs-CZ" sz="2400" i="1" dirty="0" smtClean="0"/>
          </a:p>
          <a:p>
            <a:pPr>
              <a:buNone/>
            </a:pPr>
            <a:endParaRPr lang="cs-CZ" sz="2400" i="1" dirty="0" smtClean="0"/>
          </a:p>
          <a:p>
            <a:pPr marL="457200" indent="-457200">
              <a:buNone/>
            </a:pPr>
            <a:endParaRPr lang="cs-CZ" sz="2400" i="1" dirty="0" smtClean="0"/>
          </a:p>
          <a:p>
            <a:pPr marL="457200" indent="-457200">
              <a:buNone/>
            </a:pPr>
            <a:endParaRPr lang="cs-CZ" sz="2400" dirty="0" smtClean="0"/>
          </a:p>
          <a:p>
            <a:pPr>
              <a:buNone/>
            </a:pPr>
            <a:endParaRPr lang="cs-CZ" sz="2400" dirty="0" smtClean="0"/>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fontScale="90000"/>
          </a:bodyPr>
          <a:lstStyle/>
          <a:p>
            <a:r>
              <a:rPr lang="cs-CZ" dirty="0" smtClean="0"/>
              <a:t>Svědectví Písma – důsledky hříchu</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dirty="0" smtClean="0"/>
          </a:p>
          <a:p>
            <a:r>
              <a:rPr lang="cs-CZ" sz="2400" dirty="0" smtClean="0"/>
              <a:t>______________________</a:t>
            </a:r>
          </a:p>
          <a:p>
            <a:endParaRPr lang="cs-CZ" sz="2400" i="1" dirty="0" smtClean="0"/>
          </a:p>
          <a:p>
            <a:r>
              <a:rPr lang="cs-CZ" sz="2400" dirty="0" smtClean="0"/>
              <a:t>______________________</a:t>
            </a:r>
          </a:p>
          <a:p>
            <a:endParaRPr lang="cs-CZ" sz="2400" i="1" dirty="0" smtClean="0"/>
          </a:p>
          <a:p>
            <a:r>
              <a:rPr lang="cs-CZ" sz="2400" dirty="0" smtClean="0"/>
              <a:t>______________________</a:t>
            </a:r>
          </a:p>
          <a:p>
            <a:endParaRPr lang="cs-CZ" sz="2400" i="1" dirty="0" smtClean="0"/>
          </a:p>
          <a:p>
            <a:r>
              <a:rPr lang="cs-CZ" sz="2400" dirty="0" smtClean="0"/>
              <a:t>______________________</a:t>
            </a:r>
          </a:p>
          <a:p>
            <a:endParaRPr lang="cs-CZ" sz="2400" i="1" dirty="0" smtClean="0"/>
          </a:p>
          <a:p>
            <a:r>
              <a:rPr lang="cs-CZ" sz="2400" dirty="0" smtClean="0"/>
              <a:t>______________________</a:t>
            </a:r>
          </a:p>
          <a:p>
            <a:endParaRPr lang="cs-CZ" sz="2400" i="1" dirty="0" smtClean="0"/>
          </a:p>
          <a:p>
            <a:endParaRPr lang="cs-CZ" sz="2400" i="1" dirty="0" smtClean="0"/>
          </a:p>
          <a:p>
            <a:endParaRPr lang="cs-CZ" sz="1800" i="1" dirty="0" smtClean="0"/>
          </a:p>
          <a:p>
            <a:pPr>
              <a:buNone/>
            </a:pPr>
            <a:endParaRPr lang="cs-CZ" sz="1800" i="1" dirty="0" smtClean="0"/>
          </a:p>
          <a:p>
            <a:pPr>
              <a:buNone/>
            </a:pPr>
            <a:endParaRPr lang="cs-CZ" sz="2400" i="1" dirty="0" smtClean="0"/>
          </a:p>
          <a:p>
            <a:pPr>
              <a:buNone/>
            </a:pPr>
            <a:endParaRPr lang="cs-CZ" sz="2400" i="1" dirty="0" smtClean="0"/>
          </a:p>
          <a:p>
            <a:pPr marL="457200" indent="-457200">
              <a:buNone/>
            </a:pPr>
            <a:endParaRPr lang="cs-CZ" sz="2400" i="1" dirty="0" smtClean="0"/>
          </a:p>
          <a:p>
            <a:pPr marL="457200" indent="-457200">
              <a:buNone/>
            </a:pPr>
            <a:endParaRPr lang="cs-CZ" sz="2400" dirty="0" smtClean="0"/>
          </a:p>
          <a:p>
            <a:pPr>
              <a:buNone/>
            </a:pPr>
            <a:endParaRPr lang="cs-CZ" sz="2400" dirty="0" smtClean="0"/>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fontScale="90000"/>
          </a:bodyPr>
          <a:lstStyle/>
          <a:p>
            <a:r>
              <a:rPr lang="cs-CZ" dirty="0" smtClean="0"/>
              <a:t>Svědectví Písma – důsledky hříchu</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dirty="0" smtClean="0"/>
          </a:p>
          <a:p>
            <a:r>
              <a:rPr lang="cs-CZ" sz="2400" dirty="0" smtClean="0"/>
              <a:t>Utrpení a bolest</a:t>
            </a:r>
          </a:p>
          <a:p>
            <a:endParaRPr lang="cs-CZ" sz="2400" i="1" dirty="0" smtClean="0"/>
          </a:p>
          <a:p>
            <a:r>
              <a:rPr lang="cs-CZ" sz="2400" dirty="0" smtClean="0"/>
              <a:t>Nesoulad v manželství, mezi lidmi</a:t>
            </a:r>
          </a:p>
          <a:p>
            <a:endParaRPr lang="cs-CZ" sz="2400" i="1" dirty="0" smtClean="0"/>
          </a:p>
          <a:p>
            <a:r>
              <a:rPr lang="cs-CZ" sz="2400" dirty="0" smtClean="0"/>
              <a:t>Prokletí země (katastrofy, …)</a:t>
            </a:r>
          </a:p>
          <a:p>
            <a:endParaRPr lang="cs-CZ" sz="2400" i="1" dirty="0" smtClean="0"/>
          </a:p>
          <a:p>
            <a:r>
              <a:rPr lang="cs-CZ" sz="2400" dirty="0" smtClean="0"/>
              <a:t>Práce v potu tváře</a:t>
            </a:r>
          </a:p>
          <a:p>
            <a:endParaRPr lang="cs-CZ" sz="2400" i="1" dirty="0" smtClean="0"/>
          </a:p>
          <a:p>
            <a:r>
              <a:rPr lang="cs-CZ" sz="2400" dirty="0" smtClean="0"/>
              <a:t>Smrt</a:t>
            </a:r>
          </a:p>
          <a:p>
            <a:endParaRPr lang="cs-CZ" sz="2400" i="1" dirty="0" smtClean="0"/>
          </a:p>
          <a:p>
            <a:endParaRPr lang="cs-CZ" sz="2400" i="1" dirty="0" smtClean="0"/>
          </a:p>
          <a:p>
            <a:endParaRPr lang="cs-CZ" sz="1800" i="1" dirty="0" smtClean="0"/>
          </a:p>
          <a:p>
            <a:pPr>
              <a:buNone/>
            </a:pPr>
            <a:endParaRPr lang="cs-CZ" sz="1800" i="1" dirty="0" smtClean="0"/>
          </a:p>
          <a:p>
            <a:pPr>
              <a:buNone/>
            </a:pPr>
            <a:endParaRPr lang="cs-CZ" sz="2400" i="1" dirty="0" smtClean="0"/>
          </a:p>
          <a:p>
            <a:pPr>
              <a:buNone/>
            </a:pPr>
            <a:endParaRPr lang="cs-CZ" sz="2400" i="1" dirty="0" smtClean="0"/>
          </a:p>
          <a:p>
            <a:pPr marL="457200" indent="-457200">
              <a:buNone/>
            </a:pPr>
            <a:endParaRPr lang="cs-CZ" sz="2400" i="1" dirty="0" smtClean="0"/>
          </a:p>
          <a:p>
            <a:pPr marL="457200" indent="-457200">
              <a:buNone/>
            </a:pPr>
            <a:endParaRPr lang="cs-CZ" sz="2400" dirty="0" smtClean="0"/>
          </a:p>
          <a:p>
            <a:pPr>
              <a:buNone/>
            </a:pPr>
            <a:endParaRPr lang="cs-CZ" sz="2400" dirty="0" smtClean="0"/>
          </a:p>
          <a:p>
            <a:pPr>
              <a:buNone/>
            </a:pPr>
            <a:endParaRPr lang="cs-CZ" sz="2400" dirty="0" smtClean="0"/>
          </a:p>
          <a:p>
            <a:endParaRPr lang="cs-CZ" sz="2400" dirty="0" smtClean="0"/>
          </a:p>
          <a:p>
            <a:endParaRPr lang="cs-CZ" sz="2400" dirty="0" smtClean="0"/>
          </a:p>
          <a:p>
            <a:endParaRPr lang="cs-CZ" sz="2400" dirty="0" smtClean="0"/>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Shrnutí</a:t>
            </a:r>
            <a:endParaRPr lang="cs-CZ" dirty="0"/>
          </a:p>
        </p:txBody>
      </p:sp>
      <p:sp>
        <p:nvSpPr>
          <p:cNvPr id="3" name="Zástupný symbol pro obsah 2"/>
          <p:cNvSpPr>
            <a:spLocks noGrp="1"/>
          </p:cNvSpPr>
          <p:nvPr>
            <p:ph idx="1"/>
          </p:nvPr>
        </p:nvSpPr>
        <p:spPr>
          <a:xfrm>
            <a:off x="467544" y="1268760"/>
            <a:ext cx="8183880" cy="4980040"/>
          </a:xfrm>
        </p:spPr>
        <p:txBody>
          <a:bodyPr>
            <a:normAutofit lnSpcReduction="10000"/>
          </a:bodyPr>
          <a:lstStyle/>
          <a:p>
            <a:endParaRPr lang="cs-CZ" sz="2400" dirty="0" smtClean="0"/>
          </a:p>
          <a:p>
            <a:r>
              <a:rPr lang="cs-CZ" sz="2400" dirty="0" smtClean="0"/>
              <a:t>Bůh a člověk chtějí stejný cíl – štěstí a naplnění lidského života.</a:t>
            </a:r>
          </a:p>
          <a:p>
            <a:endParaRPr lang="cs-CZ" sz="2400" dirty="0" smtClean="0"/>
          </a:p>
          <a:p>
            <a:r>
              <a:rPr lang="cs-CZ" sz="2400" dirty="0" smtClean="0"/>
              <a:t>Bůh dává člověku příkazy, kterými se má řídit.</a:t>
            </a:r>
          </a:p>
          <a:p>
            <a:endParaRPr lang="cs-CZ" sz="2400" i="1" dirty="0" smtClean="0"/>
          </a:p>
          <a:p>
            <a:r>
              <a:rPr lang="cs-CZ" sz="2400" dirty="0" smtClean="0"/>
              <a:t>Člověk nevěří Bohu, že ho k tomuto naplnění dovede.</a:t>
            </a:r>
          </a:p>
          <a:p>
            <a:endParaRPr lang="cs-CZ" sz="2400" dirty="0" smtClean="0"/>
          </a:p>
          <a:p>
            <a:r>
              <a:rPr lang="cs-CZ" sz="2400" dirty="0" smtClean="0"/>
              <a:t>Proto bere život do svých rukou.</a:t>
            </a:r>
          </a:p>
          <a:p>
            <a:endParaRPr lang="cs-CZ" sz="2400" i="1" dirty="0" smtClean="0"/>
          </a:p>
          <a:p>
            <a:r>
              <a:rPr lang="cs-CZ" sz="2400" dirty="0" smtClean="0"/>
              <a:t>PODSTATA HŘÍCHU JE NEVĚŘIT BOHU A JEDNAT PODLE SEBE OPROTI TOMU, CO NÁM ŘÍKÁ BŮH</a:t>
            </a:r>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A ještě – Kain a Abel</a:t>
            </a:r>
            <a:endParaRPr lang="cs-CZ" dirty="0"/>
          </a:p>
        </p:txBody>
      </p:sp>
      <p:sp>
        <p:nvSpPr>
          <p:cNvPr id="3" name="Zástupný symbol pro obsah 2"/>
          <p:cNvSpPr>
            <a:spLocks noGrp="1"/>
          </p:cNvSpPr>
          <p:nvPr>
            <p:ph idx="1"/>
          </p:nvPr>
        </p:nvSpPr>
        <p:spPr>
          <a:xfrm>
            <a:off x="467544" y="1268760"/>
            <a:ext cx="8183880" cy="4980040"/>
          </a:xfrm>
        </p:spPr>
        <p:txBody>
          <a:bodyPr>
            <a:normAutofit fontScale="92500"/>
          </a:bodyPr>
          <a:lstStyle/>
          <a:p>
            <a:endParaRPr lang="cs-CZ" sz="2400" dirty="0" smtClean="0"/>
          </a:p>
          <a:p>
            <a:r>
              <a:rPr lang="cs-CZ" sz="2400" dirty="0" smtClean="0"/>
              <a:t>Příběh o Kainovi a Abelovi je nutným doplňkem k prvotnímu hříchu.</a:t>
            </a:r>
          </a:p>
          <a:p>
            <a:endParaRPr lang="cs-CZ" sz="2400" dirty="0" smtClean="0"/>
          </a:p>
          <a:p>
            <a:r>
              <a:rPr lang="cs-CZ" sz="2400" dirty="0" smtClean="0"/>
              <a:t>Bez něho by zůstal jen akademickou debatou. Ukazuje důsledky jednání, kdy člověk si „hraje na Boha“.</a:t>
            </a:r>
          </a:p>
          <a:p>
            <a:endParaRPr lang="cs-CZ" sz="2400" dirty="0" smtClean="0"/>
          </a:p>
          <a:p>
            <a:r>
              <a:rPr lang="cs-CZ" sz="2400" dirty="0" smtClean="0"/>
              <a:t>Prvotním hříchem se subjektivizovalo dobro. Dobré je to, co za dobré považuji oproti Božímu zákonu</a:t>
            </a:r>
          </a:p>
          <a:p>
            <a:endParaRPr lang="cs-CZ" sz="2400" dirty="0" smtClean="0"/>
          </a:p>
          <a:p>
            <a:r>
              <a:rPr lang="cs-CZ" sz="2400" dirty="0" smtClean="0"/>
              <a:t>Nemusíme mít ani tak strach z Boha, jako z člověka, který si chce „hrát na Boha“.</a:t>
            </a:r>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dirty="0" smtClean="0"/>
          </a:p>
          <a:p>
            <a:r>
              <a:rPr lang="cs-CZ" sz="2400" dirty="0" smtClean="0"/>
              <a:t>Můžeme odpovědět slovy katechismové poučky:</a:t>
            </a:r>
          </a:p>
          <a:p>
            <a:endParaRPr lang="cs-CZ" sz="2000" dirty="0" smtClean="0"/>
          </a:p>
          <a:p>
            <a:pPr>
              <a:buNone/>
            </a:pPr>
            <a:r>
              <a:rPr lang="cs-CZ" i="1" dirty="0" smtClean="0"/>
              <a:t>Hřích je vědomé a dobrovolné přestoupení Božího zákona.</a:t>
            </a:r>
          </a:p>
          <a:p>
            <a:pPr>
              <a:buNone/>
            </a:pPr>
            <a:endParaRPr lang="cs-CZ" i="1" dirty="0" smtClean="0"/>
          </a:p>
          <a:p>
            <a:r>
              <a:rPr lang="cs-CZ" sz="2400" dirty="0" smtClean="0"/>
              <a:t>Na straně jedné je to velmi jasné a přesné vyjádření.</a:t>
            </a:r>
          </a:p>
          <a:p>
            <a:endParaRPr lang="cs-CZ" sz="2400" dirty="0" smtClean="0"/>
          </a:p>
          <a:p>
            <a:r>
              <a:rPr lang="cs-CZ" sz="2400" dirty="0" smtClean="0"/>
              <a:t>Na straně druhé neříká vůbec nic, protože ho nechápeme jako svou vinu.</a:t>
            </a:r>
            <a:endParaRPr lang="cs-CZ"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fontScale="90000"/>
          </a:bodyPr>
          <a:lstStyle/>
          <a:p>
            <a:r>
              <a:rPr lang="cs-CZ" dirty="0" smtClean="0"/>
              <a:t>Jak se to projevuje v naší době?</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r>
              <a:rPr lang="cs-CZ" sz="2400" dirty="0" smtClean="0"/>
              <a:t>______________</a:t>
            </a:r>
          </a:p>
          <a:p>
            <a:endParaRPr lang="cs-CZ" sz="2400" dirty="0" smtClean="0"/>
          </a:p>
          <a:p>
            <a:r>
              <a:rPr lang="cs-CZ" sz="2400" dirty="0" smtClean="0"/>
              <a:t>______________</a:t>
            </a:r>
          </a:p>
          <a:p>
            <a:endParaRPr lang="cs-CZ" sz="2400" dirty="0" smtClean="0"/>
          </a:p>
          <a:p>
            <a:r>
              <a:rPr lang="cs-CZ" sz="2400" dirty="0" smtClean="0"/>
              <a:t>______________</a:t>
            </a:r>
          </a:p>
          <a:p>
            <a:endParaRPr lang="cs-CZ" sz="2400" dirty="0" smtClean="0"/>
          </a:p>
          <a:p>
            <a:r>
              <a:rPr lang="cs-CZ" sz="2400" dirty="0" smtClean="0"/>
              <a:t>______________</a:t>
            </a:r>
          </a:p>
          <a:p>
            <a:endParaRPr lang="cs-CZ" sz="2400" dirty="0" smtClean="0"/>
          </a:p>
          <a:p>
            <a:r>
              <a:rPr lang="cs-CZ" sz="2400" dirty="0" smtClean="0"/>
              <a:t>______________</a:t>
            </a:r>
          </a:p>
          <a:p>
            <a:endParaRPr lang="cs-CZ" sz="2400" dirty="0" smtClean="0"/>
          </a:p>
          <a:p>
            <a:r>
              <a:rPr lang="cs-CZ" sz="2400" dirty="0" smtClean="0"/>
              <a:t>______________</a:t>
            </a:r>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fontScale="90000"/>
          </a:bodyPr>
          <a:lstStyle/>
          <a:p>
            <a:r>
              <a:rPr lang="cs-CZ" dirty="0" smtClean="0"/>
              <a:t>Jak se to projevuje v naší době?</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r>
              <a:rPr lang="cs-CZ" sz="2400" dirty="0" smtClean="0"/>
              <a:t>obchod s lidmi</a:t>
            </a:r>
          </a:p>
          <a:p>
            <a:endParaRPr lang="cs-CZ" sz="2400" dirty="0" smtClean="0"/>
          </a:p>
          <a:p>
            <a:r>
              <a:rPr lang="cs-CZ" sz="2400" dirty="0" smtClean="0"/>
              <a:t>rasové čistky </a:t>
            </a:r>
          </a:p>
          <a:p>
            <a:endParaRPr lang="cs-CZ" sz="2400" dirty="0" smtClean="0"/>
          </a:p>
          <a:p>
            <a:r>
              <a:rPr lang="cs-CZ" sz="2400" dirty="0" smtClean="0"/>
              <a:t>teorie nadčlověka </a:t>
            </a:r>
          </a:p>
          <a:p>
            <a:endParaRPr lang="cs-CZ" sz="2400" dirty="0" smtClean="0"/>
          </a:p>
          <a:p>
            <a:r>
              <a:rPr lang="cs-CZ" sz="2400" dirty="0" smtClean="0"/>
              <a:t>genocida</a:t>
            </a:r>
          </a:p>
          <a:p>
            <a:endParaRPr lang="cs-CZ" sz="2400" dirty="0" smtClean="0"/>
          </a:p>
          <a:p>
            <a:r>
              <a:rPr lang="cs-CZ" sz="2400" dirty="0" smtClean="0"/>
              <a:t>potraty</a:t>
            </a:r>
          </a:p>
          <a:p>
            <a:endParaRPr lang="cs-CZ" sz="2400" dirty="0" smtClean="0"/>
          </a:p>
          <a:p>
            <a:r>
              <a:rPr lang="cs-CZ" sz="2400" dirty="0" smtClean="0"/>
              <a:t>využití lidských zárodků pro vědecké pokusy</a:t>
            </a:r>
          </a:p>
          <a:p>
            <a:endParaRPr lang="cs-CZ" sz="2400"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a:bodyPr>
          <a:lstStyle/>
          <a:p>
            <a:r>
              <a:rPr lang="cs-CZ" smtClean="0"/>
              <a:t>Kain a Abel</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i="1" dirty="0" smtClean="0"/>
          </a:p>
          <a:p>
            <a:r>
              <a:rPr lang="cs-CZ" sz="2400" i="1" dirty="0" smtClean="0"/>
              <a:t>I řekl Hospodin Kainovi: „Proč jsi tak vzplanul? A proč máš tak </a:t>
            </a:r>
            <a:r>
              <a:rPr lang="cs-CZ" sz="2400" i="1" dirty="0" err="1" smtClean="0"/>
              <a:t>sinalou</a:t>
            </a:r>
            <a:r>
              <a:rPr lang="cs-CZ" sz="2400" i="1" dirty="0" smtClean="0"/>
              <a:t> tvář? Což nepřijmu i tebe, budeš-li konat dobro? Nebudeš-li konat dobro, </a:t>
            </a:r>
            <a:r>
              <a:rPr lang="cs-CZ" sz="2400" i="1" dirty="0" smtClean="0">
                <a:solidFill>
                  <a:srgbClr val="C00000"/>
                </a:solidFill>
              </a:rPr>
              <a:t>hřích se uvelebí ve dveřích a bude po tobě dychtit</a:t>
            </a:r>
            <a:r>
              <a:rPr lang="cs-CZ" sz="2400" i="1" dirty="0" smtClean="0"/>
              <a:t>; ty však máš nad ním vládnout.“ </a:t>
            </a:r>
          </a:p>
          <a:p>
            <a:endParaRPr lang="cs-CZ" sz="2400" dirty="0" smtClean="0"/>
          </a:p>
          <a:p>
            <a:r>
              <a:rPr lang="cs-CZ" sz="2400" dirty="0" smtClean="0"/>
              <a:t>Písmo vypovídá, že žádný hřích nestojí osamoceně. Mohli bychom to nazvat </a:t>
            </a:r>
            <a:r>
              <a:rPr lang="cs-CZ" sz="2400" dirty="0" smtClean="0">
                <a:solidFill>
                  <a:srgbClr val="C00000"/>
                </a:solidFill>
              </a:rPr>
              <a:t>řetězem hříchu</a:t>
            </a:r>
            <a:r>
              <a:rPr lang="cs-CZ" sz="2400" dirty="0" smtClean="0"/>
              <a:t>.</a:t>
            </a:r>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a:bodyPr>
          <a:lstStyle/>
          <a:p>
            <a:r>
              <a:rPr lang="cs-CZ" dirty="0" smtClean="0"/>
              <a:t>Řetěz hříchu u Kaina</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pPr marL="457200" indent="-457200">
              <a:buFont typeface="+mj-lt"/>
              <a:buAutoNum type="arabicPeriod"/>
            </a:pPr>
            <a:r>
              <a:rPr lang="cs-CZ" sz="2400" dirty="0" smtClean="0"/>
              <a:t>Sobecký</a:t>
            </a:r>
          </a:p>
          <a:p>
            <a:pPr marL="457200" indent="-457200">
              <a:buFont typeface="+mj-lt"/>
              <a:buAutoNum type="arabicPeriod"/>
            </a:pPr>
            <a:endParaRPr lang="cs-CZ" sz="2400" dirty="0" smtClean="0"/>
          </a:p>
          <a:p>
            <a:pPr marL="457200" indent="-457200">
              <a:buFont typeface="+mj-lt"/>
              <a:buAutoNum type="arabicPeriod"/>
            </a:pPr>
            <a:r>
              <a:rPr lang="cs-CZ" sz="2400" dirty="0" smtClean="0"/>
              <a:t>____________</a:t>
            </a:r>
          </a:p>
          <a:p>
            <a:pPr marL="457200" indent="-457200">
              <a:buFont typeface="+mj-lt"/>
              <a:buAutoNum type="arabicPeriod"/>
            </a:pPr>
            <a:endParaRPr lang="cs-CZ" sz="2400" dirty="0" smtClean="0"/>
          </a:p>
          <a:p>
            <a:pPr marL="457200" indent="-457200">
              <a:buFont typeface="+mj-lt"/>
              <a:buAutoNum type="arabicPeriod"/>
            </a:pPr>
            <a:r>
              <a:rPr lang="cs-CZ" sz="2400" dirty="0" smtClean="0"/>
              <a:t>____________</a:t>
            </a:r>
          </a:p>
          <a:p>
            <a:pPr marL="457200" indent="-457200">
              <a:buFont typeface="+mj-lt"/>
              <a:buAutoNum type="arabicPeriod"/>
            </a:pPr>
            <a:endParaRPr lang="cs-CZ" sz="2400" dirty="0" smtClean="0"/>
          </a:p>
          <a:p>
            <a:pPr marL="457200" indent="-457200">
              <a:buFont typeface="+mj-lt"/>
              <a:buAutoNum type="arabicPeriod"/>
            </a:pPr>
            <a:r>
              <a:rPr lang="cs-CZ" sz="2400" dirty="0" smtClean="0"/>
              <a:t>____________</a:t>
            </a:r>
          </a:p>
          <a:p>
            <a:pPr marL="457200" indent="-457200">
              <a:buFont typeface="+mj-lt"/>
              <a:buAutoNum type="arabicPeriod"/>
            </a:pPr>
            <a:endParaRPr lang="cs-CZ" sz="2400" dirty="0" smtClean="0"/>
          </a:p>
          <a:p>
            <a:pPr marL="457200" indent="-457200">
              <a:buFont typeface="+mj-lt"/>
              <a:buAutoNum type="arabicPeriod"/>
            </a:pPr>
            <a:r>
              <a:rPr lang="cs-CZ" sz="2400" dirty="0" smtClean="0"/>
              <a:t>____________</a:t>
            </a:r>
          </a:p>
          <a:p>
            <a:pPr marL="457200" indent="-457200">
              <a:buFont typeface="+mj-lt"/>
              <a:buAutoNum type="arabicPeriod"/>
            </a:pPr>
            <a:endParaRPr lang="cs-CZ" sz="2400" dirty="0" smtClean="0"/>
          </a:p>
          <a:p>
            <a:pPr marL="457200" indent="-457200">
              <a:buFont typeface="+mj-lt"/>
              <a:buAutoNum type="arabicPeriod"/>
            </a:pPr>
            <a:r>
              <a:rPr lang="cs-CZ" sz="2400" dirty="0" smtClean="0"/>
              <a:t>Zabil</a:t>
            </a:r>
          </a:p>
          <a:p>
            <a:pPr marL="457200" indent="-457200">
              <a:buFont typeface="+mj-lt"/>
              <a:buAutoNum type="arabicPeriod"/>
            </a:pPr>
            <a:endParaRPr lang="cs-CZ" sz="2400" i="1"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a:bodyPr>
          <a:lstStyle/>
          <a:p>
            <a:r>
              <a:rPr lang="cs-CZ" dirty="0" smtClean="0"/>
              <a:t>Řetěz hříchu u Kaina</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pPr marL="457200" indent="-457200">
              <a:buFont typeface="+mj-lt"/>
              <a:buAutoNum type="arabicPeriod"/>
            </a:pPr>
            <a:r>
              <a:rPr lang="cs-CZ" sz="2400" dirty="0" smtClean="0"/>
              <a:t>Sobecký</a:t>
            </a:r>
          </a:p>
          <a:p>
            <a:pPr marL="457200" indent="-457200">
              <a:buFont typeface="+mj-lt"/>
              <a:buAutoNum type="arabicPeriod"/>
            </a:pPr>
            <a:endParaRPr lang="cs-CZ" sz="2400" dirty="0" smtClean="0"/>
          </a:p>
          <a:p>
            <a:pPr marL="457200" indent="-457200">
              <a:buFont typeface="+mj-lt"/>
              <a:buAutoNum type="arabicPeriod"/>
            </a:pPr>
            <a:r>
              <a:rPr lang="cs-CZ" sz="2400" dirty="0" smtClean="0"/>
              <a:t>Nevděčný</a:t>
            </a:r>
          </a:p>
          <a:p>
            <a:pPr marL="457200" indent="-457200">
              <a:buFont typeface="+mj-lt"/>
              <a:buAutoNum type="arabicPeriod"/>
            </a:pPr>
            <a:endParaRPr lang="cs-CZ" sz="2400" dirty="0" smtClean="0"/>
          </a:p>
          <a:p>
            <a:pPr marL="457200" indent="-457200">
              <a:buFont typeface="+mj-lt"/>
              <a:buAutoNum type="arabicPeriod"/>
            </a:pPr>
            <a:r>
              <a:rPr lang="cs-CZ" sz="2400" dirty="0" smtClean="0"/>
              <a:t>Záviděl</a:t>
            </a:r>
          </a:p>
          <a:p>
            <a:pPr marL="457200" indent="-457200">
              <a:buFont typeface="+mj-lt"/>
              <a:buAutoNum type="arabicPeriod"/>
            </a:pPr>
            <a:endParaRPr lang="cs-CZ" sz="2400" dirty="0" smtClean="0"/>
          </a:p>
          <a:p>
            <a:pPr marL="457200" indent="-457200">
              <a:buFont typeface="+mj-lt"/>
              <a:buAutoNum type="arabicPeriod"/>
            </a:pPr>
            <a:r>
              <a:rPr lang="cs-CZ" sz="2400" dirty="0" smtClean="0"/>
              <a:t>Žárlil</a:t>
            </a:r>
          </a:p>
          <a:p>
            <a:pPr marL="457200" indent="-457200">
              <a:buFont typeface="+mj-lt"/>
              <a:buAutoNum type="arabicPeriod"/>
            </a:pPr>
            <a:endParaRPr lang="cs-CZ" sz="2400" dirty="0" smtClean="0"/>
          </a:p>
          <a:p>
            <a:pPr marL="457200" indent="-457200">
              <a:buFont typeface="+mj-lt"/>
              <a:buAutoNum type="arabicPeriod"/>
            </a:pPr>
            <a:r>
              <a:rPr lang="cs-CZ" sz="2400" dirty="0" smtClean="0"/>
              <a:t>Hněval</a:t>
            </a:r>
          </a:p>
          <a:p>
            <a:pPr marL="457200" indent="-457200">
              <a:buFont typeface="+mj-lt"/>
              <a:buAutoNum type="arabicPeriod"/>
            </a:pPr>
            <a:endParaRPr lang="cs-CZ" sz="2400" dirty="0" smtClean="0"/>
          </a:p>
          <a:p>
            <a:pPr marL="457200" indent="-457200">
              <a:buFont typeface="+mj-lt"/>
              <a:buAutoNum type="arabicPeriod"/>
            </a:pPr>
            <a:r>
              <a:rPr lang="cs-CZ" sz="2400" dirty="0" smtClean="0"/>
              <a:t>Zabil</a:t>
            </a:r>
          </a:p>
          <a:p>
            <a:pPr marL="457200" indent="-457200">
              <a:buFont typeface="+mj-lt"/>
              <a:buAutoNum type="arabicPeriod"/>
            </a:pPr>
            <a:endParaRPr lang="cs-CZ" sz="2400" i="1" dirty="0" smtClean="0"/>
          </a:p>
          <a:p>
            <a:endParaRPr lang="cs-CZ" sz="2400" dirty="0" smtClean="0"/>
          </a:p>
          <a:p>
            <a:endParaRPr lang="cs-CZ" i="1" dirty="0" smtClean="0"/>
          </a:p>
          <a:p>
            <a:endParaRPr lang="cs-CZ" i="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normAutofit/>
          </a:bodyPr>
          <a:lstStyle/>
          <a:p>
            <a:r>
              <a:rPr lang="cs-CZ" dirty="0" smtClean="0"/>
              <a:t>Řetěz hříchu ve společnosti</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pPr marL="457200" indent="-457200">
              <a:buFont typeface="+mj-lt"/>
              <a:buAutoNum type="arabicPeriod"/>
            </a:pPr>
            <a:endParaRPr lang="cs-CZ" sz="2400" i="1" dirty="0" smtClean="0"/>
          </a:p>
          <a:p>
            <a:endParaRPr lang="cs-CZ" sz="2400" dirty="0" smtClean="0"/>
          </a:p>
          <a:p>
            <a:endParaRPr lang="cs-CZ" i="1" dirty="0" smtClean="0"/>
          </a:p>
          <a:p>
            <a:endParaRPr lang="cs-CZ" i="1" dirty="0" smtClean="0"/>
          </a:p>
        </p:txBody>
      </p:sp>
      <p:pic>
        <p:nvPicPr>
          <p:cNvPr id="4" name="Obrázek 3" descr="o.jpeg"/>
          <p:cNvPicPr>
            <a:picLocks noChangeAspect="1"/>
          </p:cNvPicPr>
          <p:nvPr/>
        </p:nvPicPr>
        <p:blipFill>
          <a:blip r:embed="rId2" cstate="print"/>
          <a:stretch>
            <a:fillRect/>
          </a:stretch>
        </p:blipFill>
        <p:spPr>
          <a:xfrm>
            <a:off x="827584" y="1124744"/>
            <a:ext cx="7321034" cy="467573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dirty="0" smtClean="0"/>
          </a:p>
          <a:p>
            <a:r>
              <a:rPr lang="cs-CZ" sz="2400" dirty="0" smtClean="0"/>
              <a:t>Vědomí hříchu se postupně vyvíjelo. Velkou roli zde hrál Starý zákon.</a:t>
            </a:r>
          </a:p>
          <a:p>
            <a:endParaRPr lang="cs-CZ" sz="2400" dirty="0" smtClean="0"/>
          </a:p>
          <a:p>
            <a:r>
              <a:rPr lang="cs-CZ" sz="2400" dirty="0" smtClean="0"/>
              <a:t>Jednoduchým způsobem by se dalo říci, že kultická nařízení Starého zákona vedla k vědomí povinností vůči Bohu, která se pomalu přetvářela od vnějších skutků k vnitřním postojům.</a:t>
            </a:r>
          </a:p>
          <a:p>
            <a:endParaRPr lang="cs-CZ" sz="2400" dirty="0" smtClean="0"/>
          </a:p>
          <a:p>
            <a:r>
              <a:rPr lang="cs-CZ" sz="2400" dirty="0" smtClean="0"/>
              <a:t>Výraznou postavou v tomto procesu byl prorok Jeremiáš. (Jer 7, 1 – 15)</a:t>
            </a:r>
            <a:endParaRPr lang="cs-CZ"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5400600"/>
          </a:xfrm>
        </p:spPr>
        <p:txBody>
          <a:bodyPr>
            <a:noAutofit/>
          </a:bodyPr>
          <a:lstStyle/>
          <a:p>
            <a:pPr>
              <a:buNone/>
            </a:pPr>
            <a:r>
              <a:rPr lang="cs-CZ" sz="1400" dirty="0" smtClean="0"/>
              <a:t>Slovo, které se stalo od Hospodina k </a:t>
            </a:r>
            <a:r>
              <a:rPr lang="cs-CZ" sz="1400" dirty="0" err="1" smtClean="0"/>
              <a:t>Jeremijášovi</a:t>
            </a:r>
            <a:r>
              <a:rPr lang="cs-CZ" sz="1400" dirty="0" smtClean="0"/>
              <a:t>: „Postav se do brány Hospodinova domu a volej tam toto slovo. Řekneš: Slyšte slovo Hospodinovo, všichni </a:t>
            </a:r>
            <a:r>
              <a:rPr lang="cs-CZ" sz="1400" dirty="0" err="1" smtClean="0"/>
              <a:t>Judejci</a:t>
            </a:r>
            <a:r>
              <a:rPr lang="cs-CZ" sz="1400" dirty="0" smtClean="0"/>
              <a:t>, kteří vcházíte těmito branami klanět se Hospodinu.“ Toto praví Hospodin zástupů, Bůh Izraele: „Napravte své cesty a své skutky a nechám vás přebývat na tomto místě.  </a:t>
            </a:r>
            <a:r>
              <a:rPr lang="cs-CZ" sz="1400" dirty="0" smtClean="0">
                <a:solidFill>
                  <a:srgbClr val="C00000"/>
                </a:solidFill>
              </a:rPr>
              <a:t>Nespoléhejte na klamná slova: ‚Je to chrám Hospodinův, chrám Hospodinův, chrám Hospodinův.‘</a:t>
            </a:r>
          </a:p>
          <a:p>
            <a:pPr>
              <a:buNone/>
            </a:pPr>
            <a:r>
              <a:rPr lang="cs-CZ" sz="1400" dirty="0" smtClean="0">
                <a:solidFill>
                  <a:srgbClr val="C00000"/>
                </a:solidFill>
              </a:rPr>
              <a:t>Jestliže napravíte své cesty a své skutky, budete-li mezi sebou zachovávat právo, nebudete-li utlačovat bezdomovce, sirotka a vdovu, </a:t>
            </a:r>
            <a:r>
              <a:rPr lang="cs-CZ" sz="1400" dirty="0" smtClean="0"/>
              <a:t>nebudete-li na tomto místě prolévat nevinnou krev a nebudete-li chodit ke své škodě za jinými bohy,  pak vás nechám přebývat na tomto místě, v zemi, kterou jsem dal vašim otcům na věky věků. Ale vy spoléháte na klamná slova, jež nejsou k užitku.  Smí se krást, vraždit, cizoložit, křivě přísahat, pálit kadidlo </a:t>
            </a:r>
            <a:r>
              <a:rPr lang="cs-CZ" sz="1400" dirty="0" err="1" smtClean="0"/>
              <a:t>baalům</a:t>
            </a:r>
            <a:r>
              <a:rPr lang="cs-CZ" sz="1400" dirty="0" smtClean="0"/>
              <a:t> a chodit za jinými neznámými bohy?</a:t>
            </a:r>
          </a:p>
          <a:p>
            <a:pPr>
              <a:buNone/>
            </a:pPr>
            <a:r>
              <a:rPr lang="cs-CZ" sz="1400" dirty="0" smtClean="0"/>
              <a:t>A přitom přicházíte a stavíte se přede mne v tomto domě, který je nazýván mým jménem, a říkáte: ‚Jsme vysvobozeni.‘ To proto, abyste mohli páchat všechny tyto ohavnosti? Což se stal ve vašich očích tento dům, který je nazýván mým jménem, úkrytem lupičů? Hle, také já vidím, je výrok Hospodinův. Jen jděte do </a:t>
            </a:r>
            <a:r>
              <a:rPr lang="cs-CZ" sz="1400" dirty="0" err="1" smtClean="0"/>
              <a:t>Šíla</a:t>
            </a:r>
            <a:r>
              <a:rPr lang="cs-CZ" sz="1400" dirty="0" smtClean="0"/>
              <a:t>, na místo, kde jsem dal zpočátku přebývat svému jménu, a podívejte se, jak jsem s ním pro zlobu svého izraelského lidu naložil.</a:t>
            </a:r>
          </a:p>
          <a:p>
            <a:pPr>
              <a:buNone/>
            </a:pPr>
            <a:r>
              <a:rPr lang="cs-CZ" sz="1400" dirty="0" smtClean="0"/>
              <a:t>Nyní tedy, protože jste se dopustili všech těch činů, je výrok Hospodinův, mluvil jsem k vám, nepřetržitě jsem mluvil, ale neposlouchali jste, volával jsem vás, ale neodpovídali jste, proto naložím s domem, který je nazýván mým jménem a na který spoléháte, s místem, jež jsem dal vám a vašim otcům, stejně, jako jsem naložil se </a:t>
            </a:r>
            <a:r>
              <a:rPr lang="cs-CZ" sz="1400" dirty="0" err="1" smtClean="0"/>
              <a:t>Šílem</a:t>
            </a:r>
            <a:r>
              <a:rPr lang="cs-CZ" sz="1400" dirty="0" smtClean="0"/>
              <a:t>. Odmrštím vás od své tváře, jako jsem odmrštil všechny vaše bratry, všechno potomstvo </a:t>
            </a:r>
            <a:r>
              <a:rPr lang="cs-CZ" sz="1400" dirty="0" err="1" smtClean="0"/>
              <a:t>Efrajimovo</a:t>
            </a:r>
            <a:r>
              <a:rPr lang="cs-CZ" sz="1400" dirty="0" smtClean="0"/>
              <a:t>.“ </a:t>
            </a:r>
            <a:endParaRPr lang="cs-CZ"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fontScale="92500" lnSpcReduction="20000"/>
          </a:bodyPr>
          <a:lstStyle/>
          <a:p>
            <a:r>
              <a:rPr lang="cs-CZ" sz="2400" dirty="0" smtClean="0"/>
              <a:t>Je třeba opustit </a:t>
            </a:r>
            <a:r>
              <a:rPr lang="cs-CZ" sz="2400" dirty="0" err="1" smtClean="0"/>
              <a:t>legalistické</a:t>
            </a:r>
            <a:r>
              <a:rPr lang="cs-CZ" sz="2400" dirty="0" smtClean="0"/>
              <a:t> smýšlení (že je mi to uloženo) a vidět hřích jako osobní újmu.</a:t>
            </a:r>
          </a:p>
          <a:p>
            <a:endParaRPr lang="cs-CZ" sz="2400" dirty="0" smtClean="0"/>
          </a:p>
          <a:p>
            <a:r>
              <a:rPr lang="cs-CZ" sz="2400" dirty="0" smtClean="0"/>
              <a:t>Hřích je skutečnost, která vychází z lidského srdce – schopnosti rozhodnout se.</a:t>
            </a:r>
          </a:p>
          <a:p>
            <a:endParaRPr lang="cs-CZ" sz="2400" dirty="0" smtClean="0"/>
          </a:p>
          <a:p>
            <a:r>
              <a:rPr lang="cs-CZ" sz="2400" i="1" dirty="0" smtClean="0"/>
              <a:t>A řekl: „Co vychází z člověka, to ho znesvěcuje. Z nitra totiž, z lidského srdce, vycházejí zlé myšlenky, smilství, loupeže, vraždy, cizoložství, chamtivost, zlovolnost, lest, bezuzdnost, závistivý pohled, urážky, nadutost, opovážlivost. Všecko toto zlé vychází z nitra a znesvěcuje člověka.“ </a:t>
            </a:r>
            <a:r>
              <a:rPr lang="cs-CZ" sz="2400" i="1" smtClean="0"/>
              <a:t>(</a:t>
            </a:r>
            <a:r>
              <a:rPr lang="cs-CZ" sz="2400" i="1" smtClean="0"/>
              <a:t>Mk </a:t>
            </a:r>
            <a:r>
              <a:rPr lang="cs-CZ" sz="2400" i="1" dirty="0" smtClean="0"/>
              <a:t>7, 20 – 23)</a:t>
            </a:r>
          </a:p>
          <a:p>
            <a:endParaRPr lang="cs-CZ" sz="2400" dirty="0" smtClean="0"/>
          </a:p>
          <a:p>
            <a:endParaRPr lang="cs-CZ" sz="2400" dirty="0" smtClean="0"/>
          </a:p>
          <a:p>
            <a:r>
              <a:rPr lang="cs-CZ" sz="2400" dirty="0" smtClean="0"/>
              <a:t>Vychází z mohutnosti svobodné vůle, která dělá člověka člověkem. </a:t>
            </a:r>
          </a:p>
          <a:p>
            <a:endParaRPr lang="cs-CZ"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dirty="0" smtClean="0"/>
          </a:p>
          <a:p>
            <a:pPr>
              <a:buNone/>
            </a:pPr>
            <a:r>
              <a:rPr lang="cs-CZ" sz="2400" u="sng" dirty="0" smtClean="0"/>
              <a:t>Tři oblasti svobodné vůle:</a:t>
            </a:r>
            <a:endParaRPr lang="cs-CZ" sz="2000" u="sng" dirty="0" smtClean="0"/>
          </a:p>
          <a:p>
            <a:pPr>
              <a:buNone/>
            </a:pPr>
            <a:endParaRPr lang="cs-CZ" i="1" dirty="0" smtClean="0"/>
          </a:p>
          <a:p>
            <a:r>
              <a:rPr lang="cs-CZ" sz="2400" dirty="0" smtClean="0"/>
              <a:t>Konat dobro nebo ______________.</a:t>
            </a:r>
          </a:p>
          <a:p>
            <a:endParaRPr lang="cs-CZ" sz="2400" dirty="0" smtClean="0"/>
          </a:p>
          <a:p>
            <a:r>
              <a:rPr lang="cs-CZ" sz="2400" dirty="0" smtClean="0"/>
              <a:t>Konat dobro větší nebo ______________.</a:t>
            </a:r>
          </a:p>
          <a:p>
            <a:endParaRPr lang="cs-CZ" sz="2400" dirty="0" smtClean="0"/>
          </a:p>
          <a:p>
            <a:r>
              <a:rPr lang="cs-CZ" sz="2400" dirty="0" smtClean="0"/>
              <a:t>Konat dobro nebo ______________. </a:t>
            </a:r>
            <a:endParaRPr lang="cs-CZ"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endParaRPr lang="cs-CZ" sz="2400" dirty="0" smtClean="0"/>
          </a:p>
          <a:p>
            <a:pPr>
              <a:buNone/>
            </a:pPr>
            <a:r>
              <a:rPr lang="cs-CZ" sz="2400" u="sng" dirty="0" smtClean="0"/>
              <a:t>Tři oblasti svobodné vůle:</a:t>
            </a:r>
            <a:endParaRPr lang="cs-CZ" sz="2000" u="sng" dirty="0" smtClean="0"/>
          </a:p>
          <a:p>
            <a:pPr>
              <a:buNone/>
            </a:pPr>
            <a:endParaRPr lang="cs-CZ" i="1" dirty="0" smtClean="0"/>
          </a:p>
          <a:p>
            <a:r>
              <a:rPr lang="cs-CZ" sz="2400" dirty="0" smtClean="0"/>
              <a:t>Konat dobro nebo nekonat dobro.</a:t>
            </a:r>
          </a:p>
          <a:p>
            <a:endParaRPr lang="cs-CZ" sz="2400" dirty="0" smtClean="0"/>
          </a:p>
          <a:p>
            <a:r>
              <a:rPr lang="cs-CZ" sz="2400" dirty="0" smtClean="0"/>
              <a:t>Konat větší dobro nebo menší dobro.</a:t>
            </a:r>
          </a:p>
          <a:p>
            <a:endParaRPr lang="cs-CZ" sz="2400" dirty="0" smtClean="0"/>
          </a:p>
          <a:p>
            <a:r>
              <a:rPr lang="cs-CZ" sz="2400" dirty="0" smtClean="0"/>
              <a:t>Konat dobro nebo zlo.</a:t>
            </a:r>
            <a:endParaRPr lang="cs-CZ"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pPr>
              <a:buNone/>
            </a:pPr>
            <a:r>
              <a:rPr lang="cs-CZ" sz="2400" dirty="0" smtClean="0"/>
              <a:t>Pokud je v Písmu napsáno, že je člověk stvořen k Božímu obrazu, tak to můžeme chápat i jako možnost.</a:t>
            </a:r>
          </a:p>
          <a:p>
            <a:endParaRPr lang="cs-CZ" i="1" dirty="0" smtClean="0"/>
          </a:p>
          <a:p>
            <a:r>
              <a:rPr lang="cs-CZ" sz="2400" dirty="0" smtClean="0"/>
              <a:t>Bohu se již podobáme rozumem, svobodnou vůli </a:t>
            </a:r>
            <a:r>
              <a:rPr lang="cs-CZ" sz="2400" dirty="0" smtClean="0"/>
              <a:t>a </a:t>
            </a:r>
            <a:r>
              <a:rPr lang="cs-CZ" sz="2400" dirty="0" smtClean="0"/>
              <a:t>nesmrtelnou duší.</a:t>
            </a:r>
          </a:p>
          <a:p>
            <a:endParaRPr lang="cs-CZ" sz="2400" dirty="0" smtClean="0"/>
          </a:p>
          <a:p>
            <a:r>
              <a:rPr lang="cs-CZ" sz="2400" dirty="0" smtClean="0"/>
              <a:t>Boží obraz bychom měli naplňovat tím, že se budeme snažit poznávat pravdu a konat dobro.</a:t>
            </a:r>
          </a:p>
          <a:p>
            <a:endParaRPr lang="cs-CZ" sz="2400" dirty="0" smtClean="0"/>
          </a:p>
          <a:p>
            <a:pPr>
              <a:buNone/>
            </a:pPr>
            <a:r>
              <a:rPr lang="cs-CZ" sz="2400" dirty="0" smtClean="0"/>
              <a:t>Člověk je tedy volán, aby svým viditelným životem zviditelnil neviditelného Boha.</a:t>
            </a:r>
            <a:endParaRPr lang="cs-CZ"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04664"/>
            <a:ext cx="8183880" cy="763528"/>
          </a:xfrm>
        </p:spPr>
        <p:txBody>
          <a:bodyPr/>
          <a:lstStyle/>
          <a:p>
            <a:r>
              <a:rPr lang="cs-CZ" dirty="0" smtClean="0"/>
              <a:t>Co je to hřích?</a:t>
            </a:r>
            <a:endParaRPr lang="cs-CZ" dirty="0"/>
          </a:p>
        </p:txBody>
      </p:sp>
      <p:sp>
        <p:nvSpPr>
          <p:cNvPr id="3" name="Zástupný symbol pro obsah 2"/>
          <p:cNvSpPr>
            <a:spLocks noGrp="1"/>
          </p:cNvSpPr>
          <p:nvPr>
            <p:ph idx="1"/>
          </p:nvPr>
        </p:nvSpPr>
        <p:spPr>
          <a:xfrm>
            <a:off x="467544" y="1268760"/>
            <a:ext cx="8183880" cy="4980040"/>
          </a:xfrm>
        </p:spPr>
        <p:txBody>
          <a:bodyPr>
            <a:normAutofit/>
          </a:bodyPr>
          <a:lstStyle/>
          <a:p>
            <a:r>
              <a:rPr lang="cs-CZ" sz="2400" dirty="0" smtClean="0"/>
              <a:t>Hřích je tedy skutečnost, kterou se člověk nejen staví proti svému Tvůrci, ale podstatným způsobem ničí v sobě základní povolání. Nestává se tím čím má být a jeho život nemůže být naplnění a šťastný.</a:t>
            </a:r>
          </a:p>
          <a:p>
            <a:endParaRPr lang="cs-CZ" sz="2400" dirty="0" smtClean="0"/>
          </a:p>
          <a:p>
            <a:r>
              <a:rPr lang="cs-CZ" sz="2400" dirty="0" smtClean="0"/>
              <a:t>Toto vše je jasné a přijatelné, bohužel hřích získává vládu nad člověkem pomalým a nenápadným způsobem.</a:t>
            </a:r>
          </a:p>
          <a:p>
            <a:endParaRPr lang="cs-CZ" i="1" dirty="0" smtClean="0"/>
          </a:p>
          <a:p>
            <a:endParaRPr lang="cs-CZ" i="1"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kt">
  <a:themeElements>
    <a:clrScheme name="Původ">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spek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k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291</TotalTime>
  <Words>1847</Words>
  <Application>Microsoft Office PowerPoint</Application>
  <PresentationFormat>Předvádění na obrazovce (4:3)</PresentationFormat>
  <Paragraphs>290</Paragraphs>
  <Slides>25</Slides>
  <Notes>0</Notes>
  <HiddenSlides>0</HiddenSlides>
  <MMClips>0</MMClips>
  <ScaleCrop>false</ScaleCrop>
  <HeadingPairs>
    <vt:vector size="4" baseType="variant">
      <vt:variant>
        <vt:lpstr>Motiv</vt:lpstr>
      </vt:variant>
      <vt:variant>
        <vt:i4>1</vt:i4>
      </vt:variant>
      <vt:variant>
        <vt:lpstr>Nadpisy snímků</vt:lpstr>
      </vt:variant>
      <vt:variant>
        <vt:i4>25</vt:i4>
      </vt:variant>
    </vt:vector>
  </HeadingPairs>
  <TitlesOfParts>
    <vt:vector size="26" baseType="lpstr">
      <vt:lpstr>Aspekt</vt:lpstr>
      <vt:lpstr>HŘÍCH</vt:lpstr>
      <vt:lpstr>Co je to hřích?</vt:lpstr>
      <vt:lpstr>Co je to hřích?</vt:lpstr>
      <vt:lpstr>Co je to hřích?</vt:lpstr>
      <vt:lpstr>Co je to hřích?</vt:lpstr>
      <vt:lpstr>Co je to hřích?</vt:lpstr>
      <vt:lpstr>Co je to hřích?</vt:lpstr>
      <vt:lpstr>Co je to hřích?</vt:lpstr>
      <vt:lpstr>Co je to hřích?</vt:lpstr>
      <vt:lpstr>Svědectví Písma</vt:lpstr>
      <vt:lpstr>Svědectví Písma</vt:lpstr>
      <vt:lpstr>Svědectví Písma</vt:lpstr>
      <vt:lpstr>Svědectví Písma</vt:lpstr>
      <vt:lpstr>Svědectví Písma</vt:lpstr>
      <vt:lpstr>Svědectví Písma</vt:lpstr>
      <vt:lpstr>Svědectví Písma – důsledky hříchu</vt:lpstr>
      <vt:lpstr>Svědectví Písma – důsledky hříchu</vt:lpstr>
      <vt:lpstr>Shrnutí</vt:lpstr>
      <vt:lpstr>A ještě – Kain a Abel</vt:lpstr>
      <vt:lpstr>Jak se to projevuje v naší době?</vt:lpstr>
      <vt:lpstr>Jak se to projevuje v naší době?</vt:lpstr>
      <vt:lpstr>Kain a Abel</vt:lpstr>
      <vt:lpstr>Řetěz hříchu u Kaina</vt:lpstr>
      <vt:lpstr>Řetěz hříchu u Kaina</vt:lpstr>
      <vt:lpstr>Řetěz hříchu ve společnosti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HŘÍCH</dc:title>
  <dc:creator>Uživatel</dc:creator>
  <cp:lastModifiedBy>Michal</cp:lastModifiedBy>
  <cp:revision>29</cp:revision>
  <dcterms:created xsi:type="dcterms:W3CDTF">2011-09-07T09:06:29Z</dcterms:created>
  <dcterms:modified xsi:type="dcterms:W3CDTF">2015-06-02T18:31:02Z</dcterms:modified>
</cp:coreProperties>
</file>